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onsolas" panose="020B0609020204030204" pitchFamily="49" charset="0"/>
      <p:regular r:id="rId15"/>
      <p:bold r:id="rId16"/>
      <p:italic r:id="rId17"/>
      <p:boldItalic r:id="rId18"/>
    </p:embeddedFont>
    <p:embeddedFont>
      <p:font typeface="Kanit Light" panose="020B0604020202020204" charset="-34"/>
      <p:regular r:id="rId19"/>
    </p:embeddedFont>
    <p:embeddedFont>
      <p:font typeface="Martel Sa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github.com/DataWithDeep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9014698"/>
          </a:xfrm>
          <a:prstGeom prst="rect">
            <a:avLst/>
          </a:prstGeom>
        </p:spPr>
      </p:pic>
      <p:sp>
        <p:nvSpPr>
          <p:cNvPr id="3" name="Text 0"/>
          <p:cNvSpPr/>
          <p:nvPr/>
        </p:nvSpPr>
        <p:spPr>
          <a:xfrm>
            <a:off x="6108502" y="488752"/>
            <a:ext cx="7899797" cy="1533049"/>
          </a:xfrm>
          <a:prstGeom prst="rect">
            <a:avLst/>
          </a:prstGeom>
          <a:noFill/>
          <a:ln/>
        </p:spPr>
        <p:txBody>
          <a:bodyPr wrap="square" lIns="0" tIns="0" rIns="0" bIns="0" rtlCol="0" anchor="t"/>
          <a:lstStyle/>
          <a:p>
            <a:pPr marL="0" indent="0" algn="l">
              <a:lnSpc>
                <a:spcPts val="6000"/>
              </a:lnSpc>
              <a:buNone/>
            </a:pPr>
            <a:r>
              <a:rPr lang="en-US" sz="4800" b="1" dirty="0">
                <a:solidFill>
                  <a:srgbClr val="000000"/>
                </a:solidFill>
                <a:latin typeface="Kanit Light" pitchFamily="34" charset="0"/>
                <a:ea typeface="Kanit Light" pitchFamily="34" charset="-122"/>
                <a:cs typeface="Kanit Light" pitchFamily="34" charset="-120"/>
              </a:rPr>
              <a:t>Rossmann Sales Forecasting</a:t>
            </a:r>
            <a:endParaRPr lang="en-US" sz="4800" dirty="0"/>
          </a:p>
        </p:txBody>
      </p:sp>
      <p:pic>
        <p:nvPicPr>
          <p:cNvPr id="4" name="Image 1" descr="preencoded.png"/>
          <p:cNvPicPr>
            <a:picLocks noChangeAspect="1"/>
          </p:cNvPicPr>
          <p:nvPr/>
        </p:nvPicPr>
        <p:blipFill>
          <a:blip r:embed="rId4"/>
          <a:stretch>
            <a:fillRect/>
          </a:stretch>
        </p:blipFill>
        <p:spPr>
          <a:xfrm>
            <a:off x="6108502" y="2288381"/>
            <a:ext cx="7899797" cy="4027289"/>
          </a:xfrm>
          <a:prstGeom prst="rect">
            <a:avLst/>
          </a:prstGeom>
        </p:spPr>
      </p:pic>
      <p:pic>
        <p:nvPicPr>
          <p:cNvPr id="5" name="Image 2" descr="preencoded.png"/>
          <p:cNvPicPr>
            <a:picLocks noChangeAspect="1"/>
          </p:cNvPicPr>
          <p:nvPr/>
        </p:nvPicPr>
        <p:blipFill>
          <a:blip r:embed="rId5"/>
          <a:stretch>
            <a:fillRect/>
          </a:stretch>
        </p:blipFill>
        <p:spPr>
          <a:xfrm>
            <a:off x="6368177" y="2548037"/>
            <a:ext cx="192388" cy="192388"/>
          </a:xfrm>
          <a:prstGeom prst="rect">
            <a:avLst/>
          </a:prstGeom>
        </p:spPr>
      </p:pic>
      <p:sp>
        <p:nvSpPr>
          <p:cNvPr id="6" name="Text 1"/>
          <p:cNvSpPr/>
          <p:nvPr/>
        </p:nvSpPr>
        <p:spPr>
          <a:xfrm>
            <a:off x="6550225" y="2901551"/>
            <a:ext cx="1323631" cy="432874"/>
          </a:xfrm>
          <a:prstGeom prst="rect">
            <a:avLst/>
          </a:prstGeom>
          <a:noFill/>
          <a:ln/>
        </p:spPr>
        <p:txBody>
          <a:bodyPr wrap="squar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Demand Modeling</a:t>
            </a:r>
            <a:endParaRPr lang="en-US" sz="1350" dirty="0"/>
          </a:p>
        </p:txBody>
      </p:sp>
      <p:sp>
        <p:nvSpPr>
          <p:cNvPr id="7" name="Text 2"/>
          <p:cNvSpPr/>
          <p:nvPr/>
        </p:nvSpPr>
        <p:spPr>
          <a:xfrm>
            <a:off x="6550225" y="3395989"/>
            <a:ext cx="1323631" cy="346299"/>
          </a:xfrm>
          <a:prstGeom prst="rect">
            <a:avLst/>
          </a:prstGeom>
          <a:noFill/>
          <a:ln/>
        </p:spPr>
        <p:txBody>
          <a:bodyPr wrap="square" lIns="0" tIns="0" rIns="0" bIns="0" rtlCol="0" anchor="t"/>
          <a:lstStyle/>
          <a:p>
            <a:pPr marL="0" indent="0" algn="ctr">
              <a:lnSpc>
                <a:spcPts val="1350"/>
              </a:lnSpc>
              <a:buNone/>
            </a:pPr>
            <a:r>
              <a:rPr lang="en-US" sz="1050" dirty="0">
                <a:solidFill>
                  <a:srgbClr val="2C3249"/>
                </a:solidFill>
                <a:latin typeface="Martel Sans" pitchFamily="34" charset="0"/>
                <a:ea typeface="Martel Sans" pitchFamily="34" charset="-122"/>
                <a:cs typeface="Martel Sans" pitchFamily="34" charset="-120"/>
              </a:rPr>
              <a:t>Predict product demand per store</a:t>
            </a:r>
            <a:endParaRPr lang="en-US" sz="1050" dirty="0"/>
          </a:p>
        </p:txBody>
      </p:sp>
      <p:pic>
        <p:nvPicPr>
          <p:cNvPr id="8" name="Image 3" descr="preencoded.png"/>
          <p:cNvPicPr>
            <a:picLocks noChangeAspect="1"/>
          </p:cNvPicPr>
          <p:nvPr/>
        </p:nvPicPr>
        <p:blipFill>
          <a:blip r:embed="rId6"/>
          <a:stretch>
            <a:fillRect/>
          </a:stretch>
        </p:blipFill>
        <p:spPr>
          <a:xfrm>
            <a:off x="8315146" y="2548037"/>
            <a:ext cx="192388" cy="192388"/>
          </a:xfrm>
          <a:prstGeom prst="rect">
            <a:avLst/>
          </a:prstGeom>
        </p:spPr>
      </p:pic>
      <p:sp>
        <p:nvSpPr>
          <p:cNvPr id="9" name="Text 3"/>
          <p:cNvSpPr/>
          <p:nvPr/>
        </p:nvSpPr>
        <p:spPr>
          <a:xfrm>
            <a:off x="8497194" y="3009769"/>
            <a:ext cx="1323632" cy="216437"/>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Time Series</a:t>
            </a:r>
            <a:endParaRPr lang="en-US" sz="1350" dirty="0"/>
          </a:p>
        </p:txBody>
      </p:sp>
      <p:sp>
        <p:nvSpPr>
          <p:cNvPr id="10" name="Text 4"/>
          <p:cNvSpPr/>
          <p:nvPr/>
        </p:nvSpPr>
        <p:spPr>
          <a:xfrm>
            <a:off x="8497194" y="3287770"/>
            <a:ext cx="1323632" cy="346299"/>
          </a:xfrm>
          <a:prstGeom prst="rect">
            <a:avLst/>
          </a:prstGeom>
          <a:noFill/>
          <a:ln/>
        </p:spPr>
        <p:txBody>
          <a:bodyPr wrap="square" lIns="0" tIns="0" rIns="0" bIns="0" rtlCol="0" anchor="t"/>
          <a:lstStyle/>
          <a:p>
            <a:pPr marL="0" indent="0" algn="ctr">
              <a:lnSpc>
                <a:spcPts val="1350"/>
              </a:lnSpc>
              <a:buNone/>
            </a:pPr>
            <a:r>
              <a:rPr lang="en-US" sz="1050" dirty="0">
                <a:solidFill>
                  <a:srgbClr val="2C3249"/>
                </a:solidFill>
                <a:latin typeface="Martel Sans" pitchFamily="34" charset="0"/>
                <a:ea typeface="Martel Sans" pitchFamily="34" charset="-122"/>
                <a:cs typeface="Martel Sans" pitchFamily="34" charset="-120"/>
              </a:rPr>
              <a:t>Handle seasonality and trends</a:t>
            </a:r>
            <a:endParaRPr lang="en-US" sz="1050" dirty="0"/>
          </a:p>
        </p:txBody>
      </p:sp>
      <p:pic>
        <p:nvPicPr>
          <p:cNvPr id="11" name="Image 4" descr="preencoded.png"/>
          <p:cNvPicPr>
            <a:picLocks noChangeAspect="1"/>
          </p:cNvPicPr>
          <p:nvPr/>
        </p:nvPicPr>
        <p:blipFill>
          <a:blip r:embed="rId7"/>
          <a:stretch>
            <a:fillRect/>
          </a:stretch>
        </p:blipFill>
        <p:spPr>
          <a:xfrm>
            <a:off x="10262116" y="2548037"/>
            <a:ext cx="192388" cy="192388"/>
          </a:xfrm>
          <a:prstGeom prst="rect">
            <a:avLst/>
          </a:prstGeom>
        </p:spPr>
      </p:pic>
      <p:sp>
        <p:nvSpPr>
          <p:cNvPr id="12" name="Text 5"/>
          <p:cNvSpPr/>
          <p:nvPr/>
        </p:nvSpPr>
        <p:spPr>
          <a:xfrm>
            <a:off x="10444163" y="3009769"/>
            <a:ext cx="1323632" cy="216437"/>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Promotions</a:t>
            </a:r>
            <a:endParaRPr lang="en-US" sz="1350" dirty="0"/>
          </a:p>
        </p:txBody>
      </p:sp>
      <p:sp>
        <p:nvSpPr>
          <p:cNvPr id="13" name="Text 6"/>
          <p:cNvSpPr/>
          <p:nvPr/>
        </p:nvSpPr>
        <p:spPr>
          <a:xfrm>
            <a:off x="10444163" y="3287770"/>
            <a:ext cx="1323632" cy="346299"/>
          </a:xfrm>
          <a:prstGeom prst="rect">
            <a:avLst/>
          </a:prstGeom>
          <a:noFill/>
          <a:ln/>
        </p:spPr>
        <p:txBody>
          <a:bodyPr wrap="square" lIns="0" tIns="0" rIns="0" bIns="0" rtlCol="0" anchor="t"/>
          <a:lstStyle/>
          <a:p>
            <a:pPr marL="0" indent="0" algn="ctr">
              <a:lnSpc>
                <a:spcPts val="1350"/>
              </a:lnSpc>
              <a:buNone/>
            </a:pPr>
            <a:r>
              <a:rPr lang="en-US" sz="1050" dirty="0">
                <a:solidFill>
                  <a:srgbClr val="2C3249"/>
                </a:solidFill>
                <a:latin typeface="Martel Sans" pitchFamily="34" charset="0"/>
                <a:ea typeface="Martel Sans" pitchFamily="34" charset="-122"/>
                <a:cs typeface="Martel Sans" pitchFamily="34" charset="-120"/>
              </a:rPr>
              <a:t>Account for campaign effects</a:t>
            </a:r>
            <a:endParaRPr lang="en-US" sz="1050" dirty="0"/>
          </a:p>
        </p:txBody>
      </p:sp>
      <p:pic>
        <p:nvPicPr>
          <p:cNvPr id="14" name="Image 5" descr="preencoded.png"/>
          <p:cNvPicPr>
            <a:picLocks noChangeAspect="1"/>
          </p:cNvPicPr>
          <p:nvPr/>
        </p:nvPicPr>
        <p:blipFill>
          <a:blip r:embed="rId8"/>
          <a:stretch>
            <a:fillRect/>
          </a:stretch>
        </p:blipFill>
        <p:spPr>
          <a:xfrm>
            <a:off x="12209085" y="2548037"/>
            <a:ext cx="192388" cy="192388"/>
          </a:xfrm>
          <a:prstGeom prst="rect">
            <a:avLst/>
          </a:prstGeom>
        </p:spPr>
      </p:pic>
      <p:sp>
        <p:nvSpPr>
          <p:cNvPr id="15" name="Text 7"/>
          <p:cNvSpPr/>
          <p:nvPr/>
        </p:nvSpPr>
        <p:spPr>
          <a:xfrm>
            <a:off x="12391133" y="3009769"/>
            <a:ext cx="1323632" cy="216437"/>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Store Clustering</a:t>
            </a:r>
            <a:endParaRPr lang="en-US" sz="1350" dirty="0"/>
          </a:p>
        </p:txBody>
      </p:sp>
      <p:sp>
        <p:nvSpPr>
          <p:cNvPr id="16" name="Text 8"/>
          <p:cNvSpPr/>
          <p:nvPr/>
        </p:nvSpPr>
        <p:spPr>
          <a:xfrm>
            <a:off x="12391133" y="3287770"/>
            <a:ext cx="1323632" cy="346299"/>
          </a:xfrm>
          <a:prstGeom prst="rect">
            <a:avLst/>
          </a:prstGeom>
          <a:noFill/>
          <a:ln/>
        </p:spPr>
        <p:txBody>
          <a:bodyPr wrap="square" lIns="0" tIns="0" rIns="0" bIns="0" rtlCol="0" anchor="t"/>
          <a:lstStyle/>
          <a:p>
            <a:pPr marL="0" indent="0" algn="ctr">
              <a:lnSpc>
                <a:spcPts val="1350"/>
              </a:lnSpc>
              <a:buNone/>
            </a:pPr>
            <a:r>
              <a:rPr lang="en-US" sz="1050" dirty="0">
                <a:solidFill>
                  <a:srgbClr val="2C3249"/>
                </a:solidFill>
                <a:latin typeface="Martel Sans" pitchFamily="34" charset="0"/>
                <a:ea typeface="Martel Sans" pitchFamily="34" charset="-122"/>
                <a:cs typeface="Martel Sans" pitchFamily="34" charset="-120"/>
              </a:rPr>
              <a:t>Group similar locations</a:t>
            </a:r>
            <a:endParaRPr lang="en-US" sz="1050" dirty="0"/>
          </a:p>
        </p:txBody>
      </p:sp>
      <p:pic>
        <p:nvPicPr>
          <p:cNvPr id="17" name="Image 6" descr="preencoded.png"/>
          <p:cNvPicPr>
            <a:picLocks noChangeAspect="1"/>
          </p:cNvPicPr>
          <p:nvPr/>
        </p:nvPicPr>
        <p:blipFill>
          <a:blip r:embed="rId9"/>
          <a:stretch>
            <a:fillRect/>
          </a:stretch>
        </p:blipFill>
        <p:spPr>
          <a:xfrm>
            <a:off x="6368177" y="4502702"/>
            <a:ext cx="192388" cy="192388"/>
          </a:xfrm>
          <a:prstGeom prst="rect">
            <a:avLst/>
          </a:prstGeom>
        </p:spPr>
      </p:pic>
      <p:sp>
        <p:nvSpPr>
          <p:cNvPr id="18" name="Text 9"/>
          <p:cNvSpPr/>
          <p:nvPr/>
        </p:nvSpPr>
        <p:spPr>
          <a:xfrm>
            <a:off x="6550225" y="4964434"/>
            <a:ext cx="1323631" cy="216437"/>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External Data</a:t>
            </a:r>
            <a:endParaRPr lang="en-US" sz="1350" dirty="0"/>
          </a:p>
        </p:txBody>
      </p:sp>
      <p:sp>
        <p:nvSpPr>
          <p:cNvPr id="19" name="Text 10"/>
          <p:cNvSpPr/>
          <p:nvPr/>
        </p:nvSpPr>
        <p:spPr>
          <a:xfrm>
            <a:off x="6550225" y="5242435"/>
            <a:ext cx="1323631" cy="346299"/>
          </a:xfrm>
          <a:prstGeom prst="rect">
            <a:avLst/>
          </a:prstGeom>
          <a:noFill/>
          <a:ln/>
        </p:spPr>
        <p:txBody>
          <a:bodyPr wrap="square" lIns="0" tIns="0" rIns="0" bIns="0" rtlCol="0" anchor="t"/>
          <a:lstStyle/>
          <a:p>
            <a:pPr marL="0" indent="0" algn="ctr">
              <a:lnSpc>
                <a:spcPts val="1350"/>
              </a:lnSpc>
              <a:buNone/>
            </a:pPr>
            <a:r>
              <a:rPr lang="en-US" sz="1050" dirty="0">
                <a:solidFill>
                  <a:srgbClr val="2C3249"/>
                </a:solidFill>
                <a:latin typeface="Martel Sans" pitchFamily="34" charset="0"/>
                <a:ea typeface="Martel Sans" pitchFamily="34" charset="-122"/>
                <a:cs typeface="Martel Sans" pitchFamily="34" charset="-120"/>
              </a:rPr>
              <a:t>Incorporate weather &amp; events</a:t>
            </a:r>
            <a:endParaRPr lang="en-US" sz="1050" dirty="0"/>
          </a:p>
        </p:txBody>
      </p:sp>
      <p:pic>
        <p:nvPicPr>
          <p:cNvPr id="20" name="Image 7" descr="preencoded.png"/>
          <p:cNvPicPr>
            <a:picLocks noChangeAspect="1"/>
          </p:cNvPicPr>
          <p:nvPr/>
        </p:nvPicPr>
        <p:blipFill>
          <a:blip r:embed="rId10"/>
          <a:stretch>
            <a:fillRect/>
          </a:stretch>
        </p:blipFill>
        <p:spPr>
          <a:xfrm>
            <a:off x="8315146" y="4502702"/>
            <a:ext cx="192388" cy="192388"/>
          </a:xfrm>
          <a:prstGeom prst="rect">
            <a:avLst/>
          </a:prstGeom>
        </p:spPr>
      </p:pic>
      <p:sp>
        <p:nvSpPr>
          <p:cNvPr id="21" name="Text 11"/>
          <p:cNvSpPr/>
          <p:nvPr/>
        </p:nvSpPr>
        <p:spPr>
          <a:xfrm>
            <a:off x="8497194" y="4964434"/>
            <a:ext cx="1323632" cy="216437"/>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Model Ensemble</a:t>
            </a:r>
            <a:endParaRPr lang="en-US" sz="1350" dirty="0"/>
          </a:p>
        </p:txBody>
      </p:sp>
      <p:sp>
        <p:nvSpPr>
          <p:cNvPr id="22" name="Text 12"/>
          <p:cNvSpPr/>
          <p:nvPr/>
        </p:nvSpPr>
        <p:spPr>
          <a:xfrm>
            <a:off x="8497194" y="5242435"/>
            <a:ext cx="1323632" cy="346299"/>
          </a:xfrm>
          <a:prstGeom prst="rect">
            <a:avLst/>
          </a:prstGeom>
          <a:noFill/>
          <a:ln/>
        </p:spPr>
        <p:txBody>
          <a:bodyPr wrap="square" lIns="0" tIns="0" rIns="0" bIns="0" rtlCol="0" anchor="t"/>
          <a:lstStyle/>
          <a:p>
            <a:pPr marL="0" indent="0" algn="ctr">
              <a:lnSpc>
                <a:spcPts val="1350"/>
              </a:lnSpc>
              <a:buNone/>
            </a:pPr>
            <a:r>
              <a:rPr lang="en-US" sz="1050" dirty="0">
                <a:solidFill>
                  <a:srgbClr val="2C3249"/>
                </a:solidFill>
                <a:latin typeface="Martel Sans" pitchFamily="34" charset="0"/>
                <a:ea typeface="Martel Sans" pitchFamily="34" charset="-122"/>
                <a:cs typeface="Martel Sans" pitchFamily="34" charset="-120"/>
              </a:rPr>
              <a:t>Combine multiple algorithms</a:t>
            </a:r>
            <a:endParaRPr lang="en-US" sz="1050" dirty="0"/>
          </a:p>
        </p:txBody>
      </p:sp>
      <p:pic>
        <p:nvPicPr>
          <p:cNvPr id="23" name="Image 8" descr="preencoded.png"/>
          <p:cNvPicPr>
            <a:picLocks noChangeAspect="1"/>
          </p:cNvPicPr>
          <p:nvPr/>
        </p:nvPicPr>
        <p:blipFill>
          <a:blip r:embed="rId11"/>
          <a:stretch>
            <a:fillRect/>
          </a:stretch>
        </p:blipFill>
        <p:spPr>
          <a:xfrm>
            <a:off x="10262116" y="4502702"/>
            <a:ext cx="192388" cy="192388"/>
          </a:xfrm>
          <a:prstGeom prst="rect">
            <a:avLst/>
          </a:prstGeom>
        </p:spPr>
      </p:pic>
      <p:sp>
        <p:nvSpPr>
          <p:cNvPr id="24" name="Text 13"/>
          <p:cNvSpPr/>
          <p:nvPr/>
        </p:nvSpPr>
        <p:spPr>
          <a:xfrm>
            <a:off x="10444163" y="4964434"/>
            <a:ext cx="1323632" cy="216437"/>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Evaluation</a:t>
            </a:r>
            <a:endParaRPr lang="en-US" sz="1350" dirty="0"/>
          </a:p>
        </p:txBody>
      </p:sp>
      <p:sp>
        <p:nvSpPr>
          <p:cNvPr id="25" name="Text 14"/>
          <p:cNvSpPr/>
          <p:nvPr/>
        </p:nvSpPr>
        <p:spPr>
          <a:xfrm>
            <a:off x="10444163" y="5242435"/>
            <a:ext cx="1323632" cy="346299"/>
          </a:xfrm>
          <a:prstGeom prst="rect">
            <a:avLst/>
          </a:prstGeom>
          <a:noFill/>
          <a:ln/>
        </p:spPr>
        <p:txBody>
          <a:bodyPr wrap="square" lIns="0" tIns="0" rIns="0" bIns="0" rtlCol="0" anchor="t"/>
          <a:lstStyle/>
          <a:p>
            <a:pPr marL="0" indent="0" algn="ctr">
              <a:lnSpc>
                <a:spcPts val="1350"/>
              </a:lnSpc>
              <a:buNone/>
            </a:pPr>
            <a:r>
              <a:rPr lang="en-US" sz="1050" dirty="0">
                <a:solidFill>
                  <a:srgbClr val="2C3249"/>
                </a:solidFill>
                <a:latin typeface="Martel Sans" pitchFamily="34" charset="0"/>
                <a:ea typeface="Martel Sans" pitchFamily="34" charset="-122"/>
                <a:cs typeface="Martel Sans" pitchFamily="34" charset="-120"/>
              </a:rPr>
              <a:t>Track accuracy and bias</a:t>
            </a:r>
            <a:endParaRPr lang="en-US" sz="1050" dirty="0"/>
          </a:p>
        </p:txBody>
      </p:sp>
      <p:pic>
        <p:nvPicPr>
          <p:cNvPr id="26" name="Image 9" descr="preencoded.png"/>
          <p:cNvPicPr>
            <a:picLocks noChangeAspect="1"/>
          </p:cNvPicPr>
          <p:nvPr/>
        </p:nvPicPr>
        <p:blipFill>
          <a:blip r:embed="rId12"/>
          <a:stretch>
            <a:fillRect/>
          </a:stretch>
        </p:blipFill>
        <p:spPr>
          <a:xfrm>
            <a:off x="12209085" y="4502702"/>
            <a:ext cx="192388" cy="192388"/>
          </a:xfrm>
          <a:prstGeom prst="rect">
            <a:avLst/>
          </a:prstGeom>
        </p:spPr>
      </p:pic>
      <p:sp>
        <p:nvSpPr>
          <p:cNvPr id="27" name="Text 15"/>
          <p:cNvSpPr/>
          <p:nvPr/>
        </p:nvSpPr>
        <p:spPr>
          <a:xfrm>
            <a:off x="12391133" y="4964434"/>
            <a:ext cx="1323632" cy="216437"/>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Deployment</a:t>
            </a:r>
            <a:endParaRPr lang="en-US" sz="1350" dirty="0"/>
          </a:p>
        </p:txBody>
      </p:sp>
      <p:sp>
        <p:nvSpPr>
          <p:cNvPr id="28" name="Text 16"/>
          <p:cNvSpPr/>
          <p:nvPr/>
        </p:nvSpPr>
        <p:spPr>
          <a:xfrm>
            <a:off x="12391133" y="5242435"/>
            <a:ext cx="1323632" cy="346299"/>
          </a:xfrm>
          <a:prstGeom prst="rect">
            <a:avLst/>
          </a:prstGeom>
          <a:noFill/>
          <a:ln/>
        </p:spPr>
        <p:txBody>
          <a:bodyPr wrap="square" lIns="0" tIns="0" rIns="0" bIns="0" rtlCol="0" anchor="t"/>
          <a:lstStyle/>
          <a:p>
            <a:pPr marL="0" indent="0" algn="ctr">
              <a:lnSpc>
                <a:spcPts val="1350"/>
              </a:lnSpc>
              <a:buNone/>
            </a:pPr>
            <a:r>
              <a:rPr lang="en-US" sz="1050" dirty="0">
                <a:solidFill>
                  <a:srgbClr val="2C3249"/>
                </a:solidFill>
                <a:latin typeface="Martel Sans" pitchFamily="34" charset="0"/>
                <a:ea typeface="Martel Sans" pitchFamily="34" charset="-122"/>
                <a:cs typeface="Martel Sans" pitchFamily="34" charset="-120"/>
              </a:rPr>
              <a:t>Automate forecasts to stores</a:t>
            </a:r>
            <a:endParaRPr lang="en-US" sz="1050" dirty="0"/>
          </a:p>
        </p:txBody>
      </p:sp>
      <p:pic>
        <p:nvPicPr>
          <p:cNvPr id="29" name="Image 10" descr="preencoded.png"/>
          <p:cNvPicPr>
            <a:picLocks noChangeAspect="1"/>
          </p:cNvPicPr>
          <p:nvPr/>
        </p:nvPicPr>
        <p:blipFill>
          <a:blip r:embed="rId13"/>
          <a:stretch>
            <a:fillRect/>
          </a:stretch>
        </p:blipFill>
        <p:spPr>
          <a:xfrm>
            <a:off x="6108502" y="6715482"/>
            <a:ext cx="1066324" cy="1066324"/>
          </a:xfrm>
          <a:prstGeom prst="rect">
            <a:avLst/>
          </a:prstGeom>
        </p:spPr>
      </p:pic>
      <p:sp>
        <p:nvSpPr>
          <p:cNvPr id="30" name="Text 17"/>
          <p:cNvSpPr/>
          <p:nvPr/>
        </p:nvSpPr>
        <p:spPr>
          <a:xfrm>
            <a:off x="7616071" y="6693218"/>
            <a:ext cx="3360420" cy="277654"/>
          </a:xfrm>
          <a:prstGeom prst="rect">
            <a:avLst/>
          </a:prstGeom>
          <a:noFill/>
          <a:ln/>
        </p:spPr>
        <p:txBody>
          <a:bodyPr wrap="none" lIns="0" tIns="0" rIns="0" bIns="0" rtlCol="0" anchor="t"/>
          <a:lstStyle/>
          <a:p>
            <a:pPr marL="0" indent="0" algn="l">
              <a:lnSpc>
                <a:spcPts val="2150"/>
              </a:lnSpc>
              <a:buNone/>
            </a:pPr>
            <a:r>
              <a:rPr lang="en-US" sz="1700" b="1" dirty="0">
                <a:solidFill>
                  <a:srgbClr val="000000"/>
                </a:solidFill>
                <a:latin typeface="Kanit Light" pitchFamily="34" charset="0"/>
                <a:ea typeface="Kanit Light" pitchFamily="34" charset="-122"/>
                <a:cs typeface="Kanit Light" pitchFamily="34" charset="-120"/>
              </a:rPr>
              <a:t>Internship: Nexthikes IT Solution</a:t>
            </a:r>
            <a:endParaRPr lang="en-US" sz="1700" dirty="0"/>
          </a:p>
        </p:txBody>
      </p:sp>
      <p:sp>
        <p:nvSpPr>
          <p:cNvPr id="31" name="Text 18"/>
          <p:cNvSpPr/>
          <p:nvPr/>
        </p:nvSpPr>
        <p:spPr>
          <a:xfrm>
            <a:off x="7616071" y="7148512"/>
            <a:ext cx="2894767" cy="277654"/>
          </a:xfrm>
          <a:prstGeom prst="rect">
            <a:avLst/>
          </a:prstGeom>
          <a:noFill/>
          <a:ln/>
        </p:spPr>
        <p:txBody>
          <a:bodyPr wrap="none" lIns="0" tIns="0" rIns="0" bIns="0" rtlCol="0" anchor="t"/>
          <a:lstStyle/>
          <a:p>
            <a:pPr marL="0" indent="0" algn="l">
              <a:lnSpc>
                <a:spcPts val="2150"/>
              </a:lnSpc>
              <a:buNone/>
            </a:pPr>
            <a:r>
              <a:rPr lang="en-US" sz="1700" b="1" dirty="0">
                <a:solidFill>
                  <a:srgbClr val="000000"/>
                </a:solidFill>
                <a:latin typeface="Kanit Light" pitchFamily="34" charset="0"/>
                <a:ea typeface="Kanit Light" pitchFamily="34" charset="-122"/>
                <a:cs typeface="Kanit Light" pitchFamily="34" charset="-120"/>
              </a:rPr>
              <a:t>Presented By: Deepa Pathak</a:t>
            </a:r>
            <a:endParaRPr lang="en-US" sz="1700" dirty="0"/>
          </a:p>
        </p:txBody>
      </p:sp>
      <p:sp>
        <p:nvSpPr>
          <p:cNvPr id="32" name="Text 19"/>
          <p:cNvSpPr/>
          <p:nvPr/>
        </p:nvSpPr>
        <p:spPr>
          <a:xfrm>
            <a:off x="8947428" y="8248293"/>
            <a:ext cx="2221825" cy="277654"/>
          </a:xfrm>
          <a:prstGeom prst="rect">
            <a:avLst/>
          </a:prstGeom>
          <a:noFill/>
          <a:ln/>
        </p:spPr>
        <p:txBody>
          <a:bodyPr wrap="none" lIns="0" tIns="0" rIns="0" bIns="0" rtlCol="0" anchor="t"/>
          <a:lstStyle/>
          <a:p>
            <a:pPr marL="0" indent="0" algn="ctr">
              <a:lnSpc>
                <a:spcPts val="2150"/>
              </a:lnSpc>
              <a:buNone/>
            </a:pPr>
            <a:endParaRPr lang="en-US" sz="1700" dirty="0"/>
          </a:p>
        </p:txBody>
      </p:sp>
      <p:sp>
        <p:nvSpPr>
          <p:cNvPr id="33" name="Flowchart: Terminator 32">
            <a:extLst>
              <a:ext uri="{FF2B5EF4-FFF2-40B4-BE49-F238E27FC236}">
                <a16:creationId xmlns:a16="http://schemas.microsoft.com/office/drawing/2014/main" id="{B51313B8-2150-AF2F-2E31-9A565957E90E}"/>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93044"/>
            <a:ext cx="12792670" cy="708779"/>
          </a:xfrm>
          <a:prstGeom prst="rect">
            <a:avLst/>
          </a:prstGeom>
          <a:noFill/>
          <a:ln/>
        </p:spPr>
        <p:txBody>
          <a:bodyPr wrap="none" lIns="0" tIns="0" rIns="0" bIns="0" rtlCol="0" anchor="t"/>
          <a:lstStyle/>
          <a:p>
            <a:pPr marL="0" indent="0" algn="l">
              <a:lnSpc>
                <a:spcPts val="5550"/>
              </a:lnSpc>
              <a:buNone/>
            </a:pPr>
            <a:r>
              <a:rPr lang="en-US" sz="4450" dirty="0">
                <a:solidFill>
                  <a:srgbClr val="163FE4"/>
                </a:solidFill>
                <a:latin typeface="Kanit Light" pitchFamily="34" charset="0"/>
                <a:ea typeface="Kanit Light" pitchFamily="34" charset="-122"/>
                <a:cs typeface="Kanit Light" pitchFamily="34" charset="-120"/>
              </a:rPr>
              <a:t>Future Work: Continuous Improvement &amp; Expansion</a:t>
            </a:r>
            <a:endParaRPr lang="en-US" sz="4450" dirty="0"/>
          </a:p>
        </p:txBody>
      </p:sp>
      <p:sp>
        <p:nvSpPr>
          <p:cNvPr id="3" name="Text 1"/>
          <p:cNvSpPr/>
          <p:nvPr/>
        </p:nvSpPr>
        <p:spPr>
          <a:xfrm>
            <a:off x="793790" y="265545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The current forecasting solution provides a strong foundation, but the journey of improvement is continuous. Here are key areas for future development:</a:t>
            </a:r>
            <a:endParaRPr lang="en-US" sz="1750" dirty="0"/>
          </a:p>
        </p:txBody>
      </p:sp>
      <p:sp>
        <p:nvSpPr>
          <p:cNvPr id="4" name="Shape 2"/>
          <p:cNvSpPr/>
          <p:nvPr/>
        </p:nvSpPr>
        <p:spPr>
          <a:xfrm>
            <a:off x="793790" y="3636407"/>
            <a:ext cx="510302" cy="510302"/>
          </a:xfrm>
          <a:prstGeom prst="roundRect">
            <a:avLst>
              <a:gd name="adj" fmla="val 18669"/>
            </a:avLst>
          </a:prstGeom>
          <a:solidFill>
            <a:srgbClr val="DFECE9"/>
          </a:solidFill>
          <a:ln w="7620">
            <a:solidFill>
              <a:srgbClr val="C5D2CF"/>
            </a:solidFill>
            <a:prstDash val="solid"/>
          </a:ln>
        </p:spPr>
      </p:sp>
      <p:pic>
        <p:nvPicPr>
          <p:cNvPr id="5" name="Image 0" descr="preencoded.png"/>
          <p:cNvPicPr>
            <a:picLocks noChangeAspect="1"/>
          </p:cNvPicPr>
          <p:nvPr/>
        </p:nvPicPr>
        <p:blipFill>
          <a:blip r:embed="rId3"/>
          <a:stretch>
            <a:fillRect/>
          </a:stretch>
        </p:blipFill>
        <p:spPr>
          <a:xfrm>
            <a:off x="878860" y="3678912"/>
            <a:ext cx="340162" cy="425291"/>
          </a:xfrm>
          <a:prstGeom prst="rect">
            <a:avLst/>
          </a:prstGeom>
        </p:spPr>
      </p:pic>
      <p:sp>
        <p:nvSpPr>
          <p:cNvPr id="6" name="Text 3"/>
          <p:cNvSpPr/>
          <p:nvPr/>
        </p:nvSpPr>
        <p:spPr>
          <a:xfrm>
            <a:off x="1530906" y="3714274"/>
            <a:ext cx="2963228"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Hyperparameter Tuning</a:t>
            </a:r>
            <a:endParaRPr lang="en-US" sz="2200" dirty="0"/>
          </a:p>
        </p:txBody>
      </p:sp>
      <p:sp>
        <p:nvSpPr>
          <p:cNvPr id="7" name="Text 4"/>
          <p:cNvSpPr/>
          <p:nvPr/>
        </p:nvSpPr>
        <p:spPr>
          <a:xfrm>
            <a:off x="1530906" y="4204692"/>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Fine-tuning the XGBoost model's hyperparameters using techniques like GridSearchCV or RandomizedSearchCV to further optimize performance.</a:t>
            </a:r>
            <a:endParaRPr lang="en-US" sz="1750" dirty="0"/>
          </a:p>
        </p:txBody>
      </p:sp>
      <p:sp>
        <p:nvSpPr>
          <p:cNvPr id="8" name="Shape 5"/>
          <p:cNvSpPr/>
          <p:nvPr/>
        </p:nvSpPr>
        <p:spPr>
          <a:xfrm>
            <a:off x="5235893" y="3636407"/>
            <a:ext cx="510302" cy="510302"/>
          </a:xfrm>
          <a:prstGeom prst="roundRect">
            <a:avLst>
              <a:gd name="adj" fmla="val 18669"/>
            </a:avLst>
          </a:prstGeom>
          <a:solidFill>
            <a:srgbClr val="DFECE9"/>
          </a:solidFill>
          <a:ln w="7620">
            <a:solidFill>
              <a:srgbClr val="C5D2CF"/>
            </a:solidFill>
            <a:prstDash val="solid"/>
          </a:ln>
        </p:spPr>
      </p:sp>
      <p:pic>
        <p:nvPicPr>
          <p:cNvPr id="9" name="Image 1" descr="preencoded.png"/>
          <p:cNvPicPr>
            <a:picLocks noChangeAspect="1"/>
          </p:cNvPicPr>
          <p:nvPr/>
        </p:nvPicPr>
        <p:blipFill>
          <a:blip r:embed="rId4"/>
          <a:stretch>
            <a:fillRect/>
          </a:stretch>
        </p:blipFill>
        <p:spPr>
          <a:xfrm>
            <a:off x="5320963" y="3678912"/>
            <a:ext cx="340162" cy="425291"/>
          </a:xfrm>
          <a:prstGeom prst="rect">
            <a:avLst/>
          </a:prstGeom>
        </p:spPr>
      </p:pic>
      <p:sp>
        <p:nvSpPr>
          <p:cNvPr id="10" name="Text 6"/>
          <p:cNvSpPr/>
          <p:nvPr/>
        </p:nvSpPr>
        <p:spPr>
          <a:xfrm>
            <a:off x="5973008" y="3714274"/>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Advanced Feature Engineering</a:t>
            </a:r>
            <a:endParaRPr lang="en-US" sz="2200" dirty="0"/>
          </a:p>
        </p:txBody>
      </p:sp>
      <p:sp>
        <p:nvSpPr>
          <p:cNvPr id="11" name="Text 7"/>
          <p:cNvSpPr/>
          <p:nvPr/>
        </p:nvSpPr>
        <p:spPr>
          <a:xfrm>
            <a:off x="5973008" y="4559022"/>
            <a:ext cx="3421499" cy="217741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Integrating external data (e.g., local events, weather, economic indicators) and creating more complex interaction features to capture nuanced sales drivers.</a:t>
            </a:r>
            <a:endParaRPr lang="en-US" sz="1750" dirty="0"/>
          </a:p>
        </p:txBody>
      </p:sp>
      <p:sp>
        <p:nvSpPr>
          <p:cNvPr id="12" name="Shape 8"/>
          <p:cNvSpPr/>
          <p:nvPr/>
        </p:nvSpPr>
        <p:spPr>
          <a:xfrm>
            <a:off x="9677995" y="3636407"/>
            <a:ext cx="510302" cy="510302"/>
          </a:xfrm>
          <a:prstGeom prst="roundRect">
            <a:avLst>
              <a:gd name="adj" fmla="val 18669"/>
            </a:avLst>
          </a:prstGeom>
          <a:solidFill>
            <a:srgbClr val="DFECE9"/>
          </a:solidFill>
          <a:ln w="7620">
            <a:solidFill>
              <a:srgbClr val="C5D2CF"/>
            </a:solidFill>
            <a:prstDash val="solid"/>
          </a:ln>
        </p:spPr>
      </p:sp>
      <p:sp>
        <p:nvSpPr>
          <p:cNvPr id="13" name="Text 9"/>
          <p:cNvSpPr/>
          <p:nvPr/>
        </p:nvSpPr>
        <p:spPr>
          <a:xfrm>
            <a:off x="10415111" y="3714274"/>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Model Stacking/Ensembling</a:t>
            </a:r>
            <a:endParaRPr lang="en-US" sz="2200" dirty="0"/>
          </a:p>
        </p:txBody>
      </p:sp>
      <p:sp>
        <p:nvSpPr>
          <p:cNvPr id="14" name="Text 10"/>
          <p:cNvSpPr/>
          <p:nvPr/>
        </p:nvSpPr>
        <p:spPr>
          <a:xfrm>
            <a:off x="10415111" y="4559022"/>
            <a:ext cx="3421499" cy="217741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Combining predictions from multiple diverse models (e.g., ARIMA, LightGBM, Neural Networks) to potentially achieve higher accuracy and robustness.</a:t>
            </a:r>
            <a:endParaRPr lang="en-US" sz="1750" dirty="0"/>
          </a:p>
        </p:txBody>
      </p:sp>
      <p:sp>
        <p:nvSpPr>
          <p:cNvPr id="15" name="Flowchart: Terminator 14">
            <a:extLst>
              <a:ext uri="{FF2B5EF4-FFF2-40B4-BE49-F238E27FC236}">
                <a16:creationId xmlns:a16="http://schemas.microsoft.com/office/drawing/2014/main" id="{A52393AD-C235-27D3-F8FA-46A37696152E}"/>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529239"/>
            <a:ext cx="11264027" cy="566976"/>
          </a:xfrm>
          <a:prstGeom prst="rect">
            <a:avLst/>
          </a:prstGeom>
          <a:noFill/>
          <a:ln/>
        </p:spPr>
        <p:txBody>
          <a:bodyPr wrap="none" lIns="0" tIns="0" rIns="0" bIns="0" rtlCol="0" anchor="t"/>
          <a:lstStyle/>
          <a:p>
            <a:pPr marL="0" indent="0" algn="l">
              <a:lnSpc>
                <a:spcPts val="4450"/>
              </a:lnSpc>
              <a:buNone/>
            </a:pPr>
            <a:r>
              <a:rPr lang="en-US" sz="3550" b="1" u="sng" dirty="0">
                <a:solidFill>
                  <a:srgbClr val="163FE4"/>
                </a:solidFill>
                <a:latin typeface="Kanit Light" pitchFamily="34" charset="0"/>
                <a:ea typeface="Kanit Light" pitchFamily="34" charset="-122"/>
                <a:cs typeface="Kanit Light" pitchFamily="34" charset="-120"/>
              </a:rPr>
              <a:t>Factors Influencing Rossmann's Sales &amp; Feedback </a:t>
            </a:r>
            <a:r>
              <a:rPr lang="en-US" sz="3550" dirty="0">
                <a:solidFill>
                  <a:srgbClr val="000000"/>
                </a:solidFill>
                <a:latin typeface="Kanit Light" pitchFamily="34" charset="0"/>
                <a:ea typeface="Kanit Light" pitchFamily="34" charset="-122"/>
                <a:cs typeface="Kanit Light" pitchFamily="34" charset="-120"/>
              </a:rPr>
              <a:t>👇</a:t>
            </a:r>
            <a:r>
              <a:rPr lang="en-US" sz="3550" dirty="0">
                <a:solidFill>
                  <a:srgbClr val="163FE4"/>
                </a:solidFill>
                <a:latin typeface="Kanit Light" pitchFamily="34" charset="0"/>
                <a:ea typeface="Kanit Light" pitchFamily="34" charset="-122"/>
                <a:cs typeface="Kanit Light" pitchFamily="34" charset="-120"/>
              </a:rPr>
              <a:t>  </a:t>
            </a:r>
            <a:endParaRPr lang="en-US" sz="3550" dirty="0"/>
          </a:p>
        </p:txBody>
      </p:sp>
      <p:sp>
        <p:nvSpPr>
          <p:cNvPr id="3" name="Text 1"/>
          <p:cNvSpPr/>
          <p:nvPr/>
        </p:nvSpPr>
        <p:spPr>
          <a:xfrm>
            <a:off x="793790" y="2549843"/>
            <a:ext cx="130428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u="sng" dirty="0">
                <a:solidFill>
                  <a:srgbClr val="163FE4"/>
                </a:solidFill>
                <a:latin typeface="Martel Sans" pitchFamily="34" charset="0"/>
                <a:ea typeface="Martel Sans" pitchFamily="34" charset="-122"/>
                <a:cs typeface="Martel Sans" pitchFamily="34" charset="-120"/>
              </a:rPr>
              <a:t>Based on the data analysis, sales are significantly higher during promotions and are directly influenced by store type and competition distance. Sales predictably drop on holidays and show clear seasonal and weekly patterns.</a:t>
            </a:r>
            <a:endParaRPr lang="en-US" sz="1750" dirty="0"/>
          </a:p>
        </p:txBody>
      </p:sp>
      <p:sp>
        <p:nvSpPr>
          <p:cNvPr id="4" name="Text 2"/>
          <p:cNvSpPr/>
          <p:nvPr/>
        </p:nvSpPr>
        <p:spPr>
          <a:xfrm>
            <a:off x="793790" y="3717846"/>
            <a:ext cx="130428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u="sng" dirty="0">
                <a:solidFill>
                  <a:srgbClr val="2C3249"/>
                </a:solidFill>
                <a:latin typeface="Martel Sans" pitchFamily="34" charset="0"/>
                <a:ea typeface="Martel Sans" pitchFamily="34" charset="-122"/>
                <a:cs typeface="Martel Sans" pitchFamily="34" charset="-120"/>
              </a:rPr>
              <a:t>Positive Feedback:</a:t>
            </a:r>
            <a:r>
              <a:rPr lang="en-US" sz="1750" dirty="0">
                <a:solidFill>
                  <a:srgbClr val="2C3249"/>
                </a:solidFill>
                <a:latin typeface="Martel Sans" pitchFamily="34" charset="0"/>
                <a:ea typeface="Martel Sans" pitchFamily="34" charset="-122"/>
                <a:cs typeface="Martel Sans" pitchFamily="34" charset="-120"/>
              </a:rPr>
              <a:t> The project successfully delivers on the core objective of sales forecasting. The use of a powerful model like XG Boost ensures high accuracy, and the Stream lit app makes the predictions easily accessible. The end product is a valuable asset that can be integrated into the finance team's planning process.</a:t>
            </a:r>
            <a:endParaRPr lang="en-US" sz="1750" dirty="0"/>
          </a:p>
        </p:txBody>
      </p:sp>
      <p:sp>
        <p:nvSpPr>
          <p:cNvPr id="5" name="Text 3"/>
          <p:cNvSpPr/>
          <p:nvPr/>
        </p:nvSpPr>
        <p:spPr>
          <a:xfrm>
            <a:off x="793790" y="4885849"/>
            <a:ext cx="13042821" cy="1814513"/>
          </a:xfrm>
          <a:prstGeom prst="rect">
            <a:avLst/>
          </a:prstGeom>
          <a:noFill/>
          <a:ln/>
        </p:spPr>
        <p:txBody>
          <a:bodyPr wrap="square" lIns="0" tIns="0" rIns="0" bIns="0" rtlCol="0" anchor="t"/>
          <a:lstStyle/>
          <a:p>
            <a:pPr marL="342900" indent="-342900" algn="l">
              <a:lnSpc>
                <a:spcPts val="2850"/>
              </a:lnSpc>
              <a:buSzPct val="100000"/>
              <a:buChar char="•"/>
            </a:pPr>
            <a:r>
              <a:rPr lang="en-US" sz="1750" b="1" u="sng" dirty="0">
                <a:solidFill>
                  <a:srgbClr val="2C3249"/>
                </a:solidFill>
                <a:latin typeface="Martel Sans" pitchFamily="34" charset="0"/>
                <a:ea typeface="Martel Sans" pitchFamily="34" charset="-122"/>
                <a:cs typeface="Martel Sans" pitchFamily="34" charset="-120"/>
              </a:rPr>
              <a:t>Negative Feedback &amp; Next Steps:</a:t>
            </a:r>
            <a:r>
              <a:rPr lang="en-US" sz="1750" dirty="0">
                <a:solidFill>
                  <a:srgbClr val="2C3249"/>
                </a:solidFill>
                <a:latin typeface="Martel Sans" pitchFamily="34" charset="0"/>
                <a:ea typeface="Martel Sans" pitchFamily="34" charset="-122"/>
                <a:cs typeface="Martel Sans" pitchFamily="34" charset="-120"/>
              </a:rPr>
              <a:t> For a more advanced and accurate solution, we recommend further investment in two key areas. First, we could explore </a:t>
            </a:r>
            <a:r>
              <a:rPr lang="en-US" sz="1750" b="1" dirty="0">
                <a:solidFill>
                  <a:srgbClr val="2C3249"/>
                </a:solidFill>
                <a:latin typeface="Martel Sans" pitchFamily="34" charset="0"/>
                <a:ea typeface="Martel Sans" pitchFamily="34" charset="-122"/>
                <a:cs typeface="Martel Sans" pitchFamily="34" charset="-120"/>
              </a:rPr>
              <a:t>Deep Learning models</a:t>
            </a:r>
            <a:r>
              <a:rPr lang="en-US" sz="1750" dirty="0">
                <a:solidFill>
                  <a:srgbClr val="2C3249"/>
                </a:solidFill>
                <a:latin typeface="Martel Sans" pitchFamily="34" charset="0"/>
                <a:ea typeface="Martel Sans" pitchFamily="34" charset="-122"/>
                <a:cs typeface="Martel Sans" pitchFamily="34" charset="-120"/>
              </a:rPr>
              <a:t>, such as LSTM networks, which are specifically designed for time-series data and can capture more complex patterns. Second, implementing </a:t>
            </a:r>
            <a:r>
              <a:rPr lang="en-US" sz="1750" b="1" dirty="0">
                <a:solidFill>
                  <a:srgbClr val="2C3249"/>
                </a:solidFill>
                <a:latin typeface="Martel Sans" pitchFamily="34" charset="0"/>
                <a:ea typeface="Martel Sans" pitchFamily="34" charset="-122"/>
                <a:cs typeface="Martel Sans" pitchFamily="34" charset="-120"/>
              </a:rPr>
              <a:t>MLOps tools</a:t>
            </a:r>
            <a:r>
              <a:rPr lang="en-US" sz="1750" dirty="0">
                <a:solidFill>
                  <a:srgbClr val="2C3249"/>
                </a:solidFill>
                <a:latin typeface="Martel Sans" pitchFamily="34" charset="0"/>
                <a:ea typeface="Martel Sans" pitchFamily="34" charset="-122"/>
                <a:cs typeface="Martel Sans" pitchFamily="34" charset="-120"/>
              </a:rPr>
              <a:t> like DVC and MLFlow would allow us to track and manage different data and model versions, ensuring the project is scalable and maintainable for the long term.</a:t>
            </a:r>
            <a:endParaRPr lang="en-US" sz="1750" dirty="0"/>
          </a:p>
        </p:txBody>
      </p:sp>
      <p:sp>
        <p:nvSpPr>
          <p:cNvPr id="6" name="Flowchart: Terminator 5">
            <a:extLst>
              <a:ext uri="{FF2B5EF4-FFF2-40B4-BE49-F238E27FC236}">
                <a16:creationId xmlns:a16="http://schemas.microsoft.com/office/drawing/2014/main" id="{B3181F56-F0A7-59D9-943D-2ED11E67E9E5}"/>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223046" y="2790825"/>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163FE4"/>
                </a:solidFill>
                <a:latin typeface="Kanit Light" pitchFamily="34" charset="0"/>
                <a:ea typeface="Kanit Light" pitchFamily="34" charset="-122"/>
                <a:cs typeface="Kanit Light" pitchFamily="34" charset="-120"/>
              </a:rPr>
              <a:t>Thank You!</a:t>
            </a:r>
            <a:endParaRPr lang="en-US" sz="4450" dirty="0"/>
          </a:p>
        </p:txBody>
      </p:sp>
      <p:sp>
        <p:nvSpPr>
          <p:cNvPr id="4" name="Text 1"/>
          <p:cNvSpPr/>
          <p:nvPr/>
        </p:nvSpPr>
        <p:spPr>
          <a:xfrm>
            <a:off x="6280190" y="3839766"/>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C3249"/>
                </a:solidFill>
                <a:latin typeface="Martel Sans" pitchFamily="34" charset="0"/>
                <a:ea typeface="Martel Sans" pitchFamily="34" charset="-122"/>
                <a:cs typeface="Martel Sans" pitchFamily="34" charset="-120"/>
              </a:rPr>
              <a:t>Git hub: </a:t>
            </a:r>
            <a:r>
              <a:rPr lang="en-US" sz="1750" u="sng" dirty="0">
                <a:solidFill>
                  <a:srgbClr val="437066"/>
                </a:solidFill>
                <a:latin typeface="Martel Sans" pitchFamily="34" charset="0"/>
                <a:ea typeface="Martel Sans" pitchFamily="34" charset="-122"/>
                <a:cs typeface="Martel Sans" pitchFamily="34" charset="-120"/>
                <a:hlinkClick r:id="rId4">
                  <a:extLst>
                    <a:ext uri="{A12FA001-AC4F-418D-AE19-62706E023703}">
                      <ahyp:hlinkClr xmlns:ahyp="http://schemas.microsoft.com/office/drawing/2018/hyperlinkcolor" val="tx"/>
                    </a:ext>
                  </a:extLst>
                </a:hlinkClick>
              </a:rPr>
              <a:t>DataWithDeepa (Deepa Pathak)</a:t>
            </a:r>
            <a:endParaRPr lang="en-US" sz="1750" dirty="0"/>
          </a:p>
        </p:txBody>
      </p:sp>
      <p:sp>
        <p:nvSpPr>
          <p:cNvPr id="5" name="Text 2"/>
          <p:cNvSpPr/>
          <p:nvPr/>
        </p:nvSpPr>
        <p:spPr>
          <a:xfrm>
            <a:off x="6280190" y="4457819"/>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C3249"/>
                </a:solidFill>
                <a:latin typeface="Martel Sans" pitchFamily="34" charset="0"/>
                <a:ea typeface="Martel Sans" pitchFamily="34" charset="-122"/>
                <a:cs typeface="Martel Sans" pitchFamily="34" charset="-120"/>
              </a:rPr>
              <a:t>Email ID: deepapathak121@gmail.com</a:t>
            </a:r>
            <a:endParaRPr lang="en-US" sz="1750" dirty="0"/>
          </a:p>
        </p:txBody>
      </p:sp>
      <p:sp>
        <p:nvSpPr>
          <p:cNvPr id="6" name="Text 3"/>
          <p:cNvSpPr/>
          <p:nvPr/>
        </p:nvSpPr>
        <p:spPr>
          <a:xfrm>
            <a:off x="6280190" y="5075873"/>
            <a:ext cx="75564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7" name="Flowchart: Terminator 6">
            <a:extLst>
              <a:ext uri="{FF2B5EF4-FFF2-40B4-BE49-F238E27FC236}">
                <a16:creationId xmlns:a16="http://schemas.microsoft.com/office/drawing/2014/main" id="{5070F578-F2B1-3460-9BE5-673C46080982}"/>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45475"/>
            <a:ext cx="10113169" cy="708779"/>
          </a:xfrm>
          <a:prstGeom prst="rect">
            <a:avLst/>
          </a:prstGeom>
          <a:noFill/>
          <a:ln/>
        </p:spPr>
        <p:txBody>
          <a:bodyPr wrap="none" lIns="0" tIns="0" rIns="0" bIns="0" rtlCol="0" anchor="t"/>
          <a:lstStyle/>
          <a:p>
            <a:pPr marL="0" indent="0" algn="l">
              <a:lnSpc>
                <a:spcPts val="5550"/>
              </a:lnSpc>
              <a:buNone/>
            </a:pPr>
            <a:r>
              <a:rPr lang="en-US" sz="4450" dirty="0">
                <a:solidFill>
                  <a:srgbClr val="163FE4"/>
                </a:solidFill>
                <a:latin typeface="Kanit Light" pitchFamily="34" charset="0"/>
                <a:ea typeface="Kanit Light" pitchFamily="34" charset="-122"/>
                <a:cs typeface="Kanit Light" pitchFamily="34" charset="-120"/>
              </a:rPr>
              <a:t>Data at a Glance: Fueling Our Predictions</a:t>
            </a:r>
            <a:endParaRPr lang="en-US" sz="4450" dirty="0"/>
          </a:p>
        </p:txBody>
      </p:sp>
      <p:sp>
        <p:nvSpPr>
          <p:cNvPr id="3" name="Text 1"/>
          <p:cNvSpPr/>
          <p:nvPr/>
        </p:nvSpPr>
        <p:spPr>
          <a:xfrm>
            <a:off x="793790" y="210788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Our forecasting model was built upon three distinct, yet interconnected, datasets provided by Rossmann. Understanding their structure and volume was the first crucial step.</a:t>
            </a:r>
            <a:endParaRPr lang="en-US" sz="1750" dirty="0"/>
          </a:p>
        </p:txBody>
      </p:sp>
      <p:sp>
        <p:nvSpPr>
          <p:cNvPr id="4" name="Shape 2"/>
          <p:cNvSpPr/>
          <p:nvPr/>
        </p:nvSpPr>
        <p:spPr>
          <a:xfrm>
            <a:off x="793790" y="3429000"/>
            <a:ext cx="4196358" cy="3855006"/>
          </a:xfrm>
          <a:prstGeom prst="roundRect">
            <a:avLst>
              <a:gd name="adj" fmla="val 3795"/>
            </a:avLst>
          </a:prstGeom>
          <a:solidFill>
            <a:srgbClr val="FFFFFF"/>
          </a:solidFill>
          <a:ln/>
        </p:spPr>
      </p:sp>
      <p:sp>
        <p:nvSpPr>
          <p:cNvPr id="5" name="Shape 3"/>
          <p:cNvSpPr/>
          <p:nvPr/>
        </p:nvSpPr>
        <p:spPr>
          <a:xfrm>
            <a:off x="793790" y="3398520"/>
            <a:ext cx="4196358" cy="121920"/>
          </a:xfrm>
          <a:prstGeom prst="roundRect">
            <a:avLst>
              <a:gd name="adj" fmla="val 78139"/>
            </a:avLst>
          </a:prstGeom>
          <a:solidFill>
            <a:srgbClr val="437066"/>
          </a:solidFill>
          <a:ln/>
        </p:spPr>
      </p:sp>
      <p:sp>
        <p:nvSpPr>
          <p:cNvPr id="6" name="Shape 4"/>
          <p:cNvSpPr/>
          <p:nvPr/>
        </p:nvSpPr>
        <p:spPr>
          <a:xfrm>
            <a:off x="2551688" y="3088838"/>
            <a:ext cx="680442" cy="680442"/>
          </a:xfrm>
          <a:prstGeom prst="roundRect">
            <a:avLst>
              <a:gd name="adj" fmla="val 134383"/>
            </a:avLst>
          </a:prstGeom>
          <a:solidFill>
            <a:srgbClr val="437066"/>
          </a:solidFill>
          <a:ln/>
        </p:spPr>
      </p:sp>
      <p:sp>
        <p:nvSpPr>
          <p:cNvPr id="7" name="Text 5"/>
          <p:cNvSpPr/>
          <p:nvPr/>
        </p:nvSpPr>
        <p:spPr>
          <a:xfrm>
            <a:off x="2755761" y="3258979"/>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Kanit Light" pitchFamily="34" charset="0"/>
                <a:ea typeface="Kanit Light" pitchFamily="34" charset="-122"/>
                <a:cs typeface="Kanit Light" pitchFamily="34" charset="-120"/>
              </a:rPr>
              <a:t>1</a:t>
            </a:r>
            <a:endParaRPr lang="en-US" sz="2100" dirty="0"/>
          </a:p>
        </p:txBody>
      </p:sp>
      <p:sp>
        <p:nvSpPr>
          <p:cNvPr id="8" name="Text 6"/>
          <p:cNvSpPr/>
          <p:nvPr/>
        </p:nvSpPr>
        <p:spPr>
          <a:xfrm>
            <a:off x="1051084" y="39959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Train.csv</a:t>
            </a:r>
            <a:endParaRPr lang="en-US" sz="2200" dirty="0"/>
          </a:p>
        </p:txBody>
      </p:sp>
      <p:sp>
        <p:nvSpPr>
          <p:cNvPr id="9" name="Text 7"/>
          <p:cNvSpPr/>
          <p:nvPr/>
        </p:nvSpPr>
        <p:spPr>
          <a:xfrm>
            <a:off x="1051084" y="4486394"/>
            <a:ext cx="3681770" cy="2540318"/>
          </a:xfrm>
          <a:prstGeom prst="rect">
            <a:avLst/>
          </a:prstGeom>
          <a:noFill/>
          <a:ln/>
        </p:spPr>
        <p:txBody>
          <a:bodyPr wrap="square" lIns="0" tIns="0" rIns="0" bIns="0" rtlCol="0" anchor="t"/>
          <a:lstStyle/>
          <a:p>
            <a:pPr marL="0" indent="0" algn="l">
              <a:lnSpc>
                <a:spcPts val="2850"/>
              </a:lnSpc>
              <a:buNone/>
            </a:pPr>
            <a:r>
              <a:rPr lang="en-US" sz="1750" b="1" dirty="0">
                <a:solidFill>
                  <a:srgbClr val="2C3249"/>
                </a:solidFill>
                <a:latin typeface="Martel Sans" pitchFamily="34" charset="0"/>
                <a:ea typeface="Martel Sans" pitchFamily="34" charset="-122"/>
                <a:cs typeface="Martel Sans" pitchFamily="34" charset="-120"/>
              </a:rPr>
              <a:t>Over 1 Million Records:</a:t>
            </a:r>
            <a:r>
              <a:rPr lang="en-US" sz="1750" dirty="0">
                <a:solidFill>
                  <a:srgbClr val="2C3249"/>
                </a:solidFill>
                <a:latin typeface="Martel Sans" pitchFamily="34" charset="0"/>
                <a:ea typeface="Martel Sans" pitchFamily="34" charset="-122"/>
                <a:cs typeface="Martel Sans" pitchFamily="34" charset="-120"/>
              </a:rPr>
              <a:t> This extensive dataset provided historical daily sales data, including store details, promotion status, and customer counts. It was the backbone for model training.</a:t>
            </a:r>
            <a:endParaRPr lang="en-US" sz="1750" dirty="0"/>
          </a:p>
        </p:txBody>
      </p:sp>
      <p:sp>
        <p:nvSpPr>
          <p:cNvPr id="10" name="Shape 8"/>
          <p:cNvSpPr/>
          <p:nvPr/>
        </p:nvSpPr>
        <p:spPr>
          <a:xfrm>
            <a:off x="5216962" y="3429000"/>
            <a:ext cx="4196358" cy="3855006"/>
          </a:xfrm>
          <a:prstGeom prst="roundRect">
            <a:avLst>
              <a:gd name="adj" fmla="val 3795"/>
            </a:avLst>
          </a:prstGeom>
          <a:solidFill>
            <a:srgbClr val="FFFFFF"/>
          </a:solidFill>
          <a:ln/>
        </p:spPr>
      </p:sp>
      <p:sp>
        <p:nvSpPr>
          <p:cNvPr id="11" name="Shape 9"/>
          <p:cNvSpPr/>
          <p:nvPr/>
        </p:nvSpPr>
        <p:spPr>
          <a:xfrm>
            <a:off x="5216962" y="3398520"/>
            <a:ext cx="4196358" cy="121920"/>
          </a:xfrm>
          <a:prstGeom prst="roundRect">
            <a:avLst>
              <a:gd name="adj" fmla="val 78139"/>
            </a:avLst>
          </a:prstGeom>
          <a:solidFill>
            <a:srgbClr val="437066"/>
          </a:solidFill>
          <a:ln/>
        </p:spPr>
      </p:sp>
      <p:sp>
        <p:nvSpPr>
          <p:cNvPr id="12" name="Shape 10"/>
          <p:cNvSpPr/>
          <p:nvPr/>
        </p:nvSpPr>
        <p:spPr>
          <a:xfrm>
            <a:off x="6974860" y="3088838"/>
            <a:ext cx="680442" cy="680442"/>
          </a:xfrm>
          <a:prstGeom prst="roundRect">
            <a:avLst>
              <a:gd name="adj" fmla="val 134383"/>
            </a:avLst>
          </a:prstGeom>
          <a:solidFill>
            <a:srgbClr val="437066"/>
          </a:solidFill>
          <a:ln/>
        </p:spPr>
      </p:sp>
      <p:sp>
        <p:nvSpPr>
          <p:cNvPr id="13" name="Text 11"/>
          <p:cNvSpPr/>
          <p:nvPr/>
        </p:nvSpPr>
        <p:spPr>
          <a:xfrm>
            <a:off x="7178933" y="3258979"/>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Kanit Light" pitchFamily="34" charset="0"/>
                <a:ea typeface="Kanit Light" pitchFamily="34" charset="-122"/>
                <a:cs typeface="Kanit Light" pitchFamily="34" charset="-120"/>
              </a:rPr>
              <a:t>2</a:t>
            </a:r>
            <a:endParaRPr lang="en-US" sz="2100" dirty="0"/>
          </a:p>
        </p:txBody>
      </p:sp>
      <p:sp>
        <p:nvSpPr>
          <p:cNvPr id="14" name="Text 12"/>
          <p:cNvSpPr/>
          <p:nvPr/>
        </p:nvSpPr>
        <p:spPr>
          <a:xfrm>
            <a:off x="5474256" y="39959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Test.csv</a:t>
            </a:r>
            <a:endParaRPr lang="en-US" sz="2200" dirty="0"/>
          </a:p>
        </p:txBody>
      </p:sp>
      <p:sp>
        <p:nvSpPr>
          <p:cNvPr id="15" name="Text 13"/>
          <p:cNvSpPr/>
          <p:nvPr/>
        </p:nvSpPr>
        <p:spPr>
          <a:xfrm>
            <a:off x="5474256" y="4486394"/>
            <a:ext cx="3681770" cy="2177415"/>
          </a:xfrm>
          <a:prstGeom prst="rect">
            <a:avLst/>
          </a:prstGeom>
          <a:noFill/>
          <a:ln/>
        </p:spPr>
        <p:txBody>
          <a:bodyPr wrap="square" lIns="0" tIns="0" rIns="0" bIns="0" rtlCol="0" anchor="t"/>
          <a:lstStyle/>
          <a:p>
            <a:pPr marL="0" indent="0" algn="l">
              <a:lnSpc>
                <a:spcPts val="2850"/>
              </a:lnSpc>
              <a:buNone/>
            </a:pPr>
            <a:r>
              <a:rPr lang="en-US" sz="1750" b="1" dirty="0">
                <a:solidFill>
                  <a:srgbClr val="2C3249"/>
                </a:solidFill>
                <a:latin typeface="Martel Sans" pitchFamily="34" charset="0"/>
                <a:ea typeface="Martel Sans" pitchFamily="34" charset="-122"/>
                <a:cs typeface="Martel Sans" pitchFamily="34" charset="-120"/>
              </a:rPr>
              <a:t>41,000+ Records:</a:t>
            </a:r>
            <a:r>
              <a:rPr lang="en-US" sz="1750" dirty="0">
                <a:solidFill>
                  <a:srgbClr val="2C3249"/>
                </a:solidFill>
                <a:latin typeface="Martel Sans" pitchFamily="34" charset="0"/>
                <a:ea typeface="Martel Sans" pitchFamily="34" charset="-122"/>
                <a:cs typeface="Martel Sans" pitchFamily="34" charset="-120"/>
              </a:rPr>
              <a:t> This dataset contained the future dates for which sales predictions were required. It mirrored the structure of the training data but lacked the actual sales figures.</a:t>
            </a:r>
            <a:endParaRPr lang="en-US" sz="1750" dirty="0"/>
          </a:p>
        </p:txBody>
      </p:sp>
      <p:sp>
        <p:nvSpPr>
          <p:cNvPr id="16" name="Shape 14"/>
          <p:cNvSpPr/>
          <p:nvPr/>
        </p:nvSpPr>
        <p:spPr>
          <a:xfrm>
            <a:off x="9640133" y="3429000"/>
            <a:ext cx="4196358" cy="3855006"/>
          </a:xfrm>
          <a:prstGeom prst="roundRect">
            <a:avLst>
              <a:gd name="adj" fmla="val 3795"/>
            </a:avLst>
          </a:prstGeom>
          <a:solidFill>
            <a:srgbClr val="FFFFFF"/>
          </a:solidFill>
          <a:ln/>
        </p:spPr>
      </p:sp>
      <p:sp>
        <p:nvSpPr>
          <p:cNvPr id="17" name="Shape 15"/>
          <p:cNvSpPr/>
          <p:nvPr/>
        </p:nvSpPr>
        <p:spPr>
          <a:xfrm>
            <a:off x="9640133" y="3398520"/>
            <a:ext cx="4196358" cy="121920"/>
          </a:xfrm>
          <a:prstGeom prst="roundRect">
            <a:avLst>
              <a:gd name="adj" fmla="val 78139"/>
            </a:avLst>
          </a:prstGeom>
          <a:solidFill>
            <a:srgbClr val="437066"/>
          </a:solidFill>
          <a:ln/>
        </p:spPr>
      </p:sp>
      <p:sp>
        <p:nvSpPr>
          <p:cNvPr id="18" name="Shape 16"/>
          <p:cNvSpPr/>
          <p:nvPr/>
        </p:nvSpPr>
        <p:spPr>
          <a:xfrm>
            <a:off x="11398032" y="3088838"/>
            <a:ext cx="680442" cy="680442"/>
          </a:xfrm>
          <a:prstGeom prst="roundRect">
            <a:avLst>
              <a:gd name="adj" fmla="val 134383"/>
            </a:avLst>
          </a:prstGeom>
          <a:solidFill>
            <a:srgbClr val="437066"/>
          </a:solidFill>
          <a:ln/>
        </p:spPr>
      </p:sp>
      <p:sp>
        <p:nvSpPr>
          <p:cNvPr id="19" name="Text 17"/>
          <p:cNvSpPr/>
          <p:nvPr/>
        </p:nvSpPr>
        <p:spPr>
          <a:xfrm>
            <a:off x="11602105" y="3258979"/>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Kanit Light" pitchFamily="34" charset="0"/>
                <a:ea typeface="Kanit Light" pitchFamily="34" charset="-122"/>
                <a:cs typeface="Kanit Light" pitchFamily="34" charset="-120"/>
              </a:rPr>
              <a:t>3</a:t>
            </a:r>
            <a:endParaRPr lang="en-US" sz="2100" dirty="0"/>
          </a:p>
        </p:txBody>
      </p:sp>
      <p:sp>
        <p:nvSpPr>
          <p:cNvPr id="20" name="Text 18"/>
          <p:cNvSpPr/>
          <p:nvPr/>
        </p:nvSpPr>
        <p:spPr>
          <a:xfrm>
            <a:off x="9897427" y="39959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Store.csv</a:t>
            </a:r>
            <a:endParaRPr lang="en-US" sz="2200" dirty="0"/>
          </a:p>
        </p:txBody>
      </p:sp>
      <p:sp>
        <p:nvSpPr>
          <p:cNvPr id="21" name="Text 19"/>
          <p:cNvSpPr/>
          <p:nvPr/>
        </p:nvSpPr>
        <p:spPr>
          <a:xfrm>
            <a:off x="9897427" y="4486394"/>
            <a:ext cx="3681770" cy="2540318"/>
          </a:xfrm>
          <a:prstGeom prst="rect">
            <a:avLst/>
          </a:prstGeom>
          <a:noFill/>
          <a:ln/>
        </p:spPr>
        <p:txBody>
          <a:bodyPr wrap="square" lIns="0" tIns="0" rIns="0" bIns="0" rtlCol="0" anchor="t"/>
          <a:lstStyle/>
          <a:p>
            <a:pPr marL="0" indent="0" algn="l">
              <a:lnSpc>
                <a:spcPts val="2850"/>
              </a:lnSpc>
              <a:buNone/>
            </a:pPr>
            <a:r>
              <a:rPr lang="en-US" sz="1750" b="1" dirty="0">
                <a:solidFill>
                  <a:srgbClr val="2C3249"/>
                </a:solidFill>
                <a:latin typeface="Martel Sans" pitchFamily="34" charset="0"/>
                <a:ea typeface="Martel Sans" pitchFamily="34" charset="-122"/>
                <a:cs typeface="Martel Sans" pitchFamily="34" charset="-120"/>
              </a:rPr>
              <a:t>Store-Specific Details:</a:t>
            </a:r>
            <a:r>
              <a:rPr lang="en-US" sz="1750" dirty="0">
                <a:solidFill>
                  <a:srgbClr val="2C3249"/>
                </a:solidFill>
                <a:latin typeface="Martel Sans" pitchFamily="34" charset="0"/>
                <a:ea typeface="Martel Sans" pitchFamily="34" charset="-122"/>
                <a:cs typeface="Martel Sans" pitchFamily="34" charset="-120"/>
              </a:rPr>
              <a:t> A supplementary dataset providing static information about each store, such as store type, assortment, nearest competition distance, and ongoing promotions.</a:t>
            </a:r>
            <a:endParaRPr lang="en-US" sz="1750" dirty="0"/>
          </a:p>
        </p:txBody>
      </p:sp>
      <p:sp>
        <p:nvSpPr>
          <p:cNvPr id="22" name="Flowchart: Terminator 21">
            <a:extLst>
              <a:ext uri="{FF2B5EF4-FFF2-40B4-BE49-F238E27FC236}">
                <a16:creationId xmlns:a16="http://schemas.microsoft.com/office/drawing/2014/main" id="{80108945-2D7F-D06E-333B-62980F2EC55B}"/>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0932" y="623054"/>
            <a:ext cx="13048536" cy="1412319"/>
          </a:xfrm>
          <a:prstGeom prst="rect">
            <a:avLst/>
          </a:prstGeom>
          <a:noFill/>
          <a:ln/>
        </p:spPr>
        <p:txBody>
          <a:bodyPr wrap="square" lIns="0" tIns="0" rIns="0" bIns="0" rtlCol="0" anchor="t"/>
          <a:lstStyle/>
          <a:p>
            <a:pPr marL="0" indent="0" algn="l">
              <a:lnSpc>
                <a:spcPts val="5550"/>
              </a:lnSpc>
              <a:buNone/>
            </a:pPr>
            <a:r>
              <a:rPr lang="en-US" sz="4400" dirty="0">
                <a:solidFill>
                  <a:srgbClr val="163FE4"/>
                </a:solidFill>
                <a:latin typeface="Kanit Light" pitchFamily="34" charset="0"/>
                <a:ea typeface="Kanit Light" pitchFamily="34" charset="-122"/>
                <a:cs typeface="Kanit Light" pitchFamily="34" charset="-120"/>
              </a:rPr>
              <a:t>Data Preparation: Laying the Foundation for Accuracy</a:t>
            </a:r>
            <a:endParaRPr lang="en-US" sz="4400" dirty="0"/>
          </a:p>
        </p:txBody>
      </p:sp>
      <p:sp>
        <p:nvSpPr>
          <p:cNvPr id="3" name="Text 1"/>
          <p:cNvSpPr/>
          <p:nvPr/>
        </p:nvSpPr>
        <p:spPr>
          <a:xfrm>
            <a:off x="790932" y="2487335"/>
            <a:ext cx="13048536" cy="722948"/>
          </a:xfrm>
          <a:prstGeom prst="rect">
            <a:avLst/>
          </a:prstGeom>
          <a:noFill/>
          <a:ln/>
        </p:spPr>
        <p:txBody>
          <a:bodyPr wrap="square" lIns="0" tIns="0" rIns="0" bIns="0" rtlCol="0" anchor="t"/>
          <a:lstStyle/>
          <a:p>
            <a:pPr marL="0" indent="0" algn="l">
              <a:lnSpc>
                <a:spcPts val="2800"/>
              </a:lnSpc>
              <a:buNone/>
            </a:pPr>
            <a:r>
              <a:rPr lang="en-US" sz="1750" dirty="0">
                <a:solidFill>
                  <a:srgbClr val="2C3249"/>
                </a:solidFill>
                <a:latin typeface="Martel Sans" pitchFamily="34" charset="0"/>
                <a:ea typeface="Martel Sans" pitchFamily="34" charset="-122"/>
                <a:cs typeface="Martel Sans" pitchFamily="34" charset="-120"/>
              </a:rPr>
              <a:t>Raw data, no matter how vast, requires meticulous cleaning and structuring to be valuable for machine learning. Our data preparation phase involved several critical steps to ensure data quality and model readiness.</a:t>
            </a:r>
            <a:endParaRPr lang="en-US" sz="1750" dirty="0"/>
          </a:p>
        </p:txBody>
      </p:sp>
      <p:pic>
        <p:nvPicPr>
          <p:cNvPr id="4" name="Image 0" descr="preencoded.png"/>
          <p:cNvPicPr>
            <a:picLocks noChangeAspect="1"/>
          </p:cNvPicPr>
          <p:nvPr/>
        </p:nvPicPr>
        <p:blipFill>
          <a:blip r:embed="rId3"/>
          <a:stretch>
            <a:fillRect/>
          </a:stretch>
        </p:blipFill>
        <p:spPr>
          <a:xfrm>
            <a:off x="790932" y="4142423"/>
            <a:ext cx="4198858" cy="1143000"/>
          </a:xfrm>
          <a:prstGeom prst="rect">
            <a:avLst/>
          </a:prstGeom>
        </p:spPr>
      </p:pic>
      <p:sp>
        <p:nvSpPr>
          <p:cNvPr id="5" name="Text 2"/>
          <p:cNvSpPr/>
          <p:nvPr/>
        </p:nvSpPr>
        <p:spPr>
          <a:xfrm>
            <a:off x="1016913" y="5046345"/>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Dataset Merging</a:t>
            </a:r>
            <a:endParaRPr lang="en-US" sz="2200" dirty="0"/>
          </a:p>
        </p:txBody>
      </p:sp>
      <p:sp>
        <p:nvSpPr>
          <p:cNvPr id="6" name="Text 3"/>
          <p:cNvSpPr/>
          <p:nvPr/>
        </p:nvSpPr>
        <p:spPr>
          <a:xfrm>
            <a:off x="1016913" y="5534978"/>
            <a:ext cx="3746897" cy="1845469"/>
          </a:xfrm>
          <a:prstGeom prst="rect">
            <a:avLst/>
          </a:prstGeom>
          <a:noFill/>
          <a:ln/>
        </p:spPr>
        <p:txBody>
          <a:bodyPr wrap="square" lIns="0" tIns="0" rIns="0" bIns="0" rtlCol="0" anchor="t"/>
          <a:lstStyle/>
          <a:p>
            <a:pPr marL="0" indent="0" algn="l">
              <a:lnSpc>
                <a:spcPts val="2800"/>
              </a:lnSpc>
              <a:buNone/>
            </a:pPr>
            <a:r>
              <a:rPr lang="en-US" sz="1750" dirty="0">
                <a:solidFill>
                  <a:srgbClr val="2C3249"/>
                </a:solidFill>
                <a:latin typeface="Martel Sans" pitchFamily="34" charset="0"/>
                <a:ea typeface="Martel Sans" pitchFamily="34" charset="-122"/>
                <a:cs typeface="Martel Sans" pitchFamily="34" charset="-120"/>
              </a:rPr>
              <a:t>The three separate datasets (</a:t>
            </a:r>
            <a:r>
              <a:rPr lang="en-US" sz="1750" dirty="0">
                <a:solidFill>
                  <a:srgbClr val="2C3249"/>
                </a:solidFill>
                <a:highlight>
                  <a:srgbClr val="F2F2F2"/>
                </a:highlight>
                <a:latin typeface="Consolas" pitchFamily="34" charset="0"/>
                <a:ea typeface="Consolas" pitchFamily="34" charset="-122"/>
                <a:cs typeface="Consolas" pitchFamily="34" charset="-120"/>
              </a:rPr>
              <a:t>train.csv</a:t>
            </a:r>
            <a:r>
              <a:rPr lang="en-US" sz="1750" dirty="0">
                <a:solidFill>
                  <a:srgbClr val="2C3249"/>
                </a:solidFill>
                <a:latin typeface="Martel Sans" pitchFamily="34" charset="0"/>
                <a:ea typeface="Martel Sans" pitchFamily="34" charset="-122"/>
                <a:cs typeface="Martel Sans" pitchFamily="34" charset="-120"/>
              </a:rPr>
              <a:t>, </a:t>
            </a:r>
            <a:r>
              <a:rPr lang="en-US" sz="1750" dirty="0">
                <a:solidFill>
                  <a:srgbClr val="2C3249"/>
                </a:solidFill>
                <a:highlight>
                  <a:srgbClr val="F2F2F2"/>
                </a:highlight>
                <a:latin typeface="Consolas" pitchFamily="34" charset="0"/>
                <a:ea typeface="Consolas" pitchFamily="34" charset="-122"/>
                <a:cs typeface="Consolas" pitchFamily="34" charset="-120"/>
              </a:rPr>
              <a:t>test.csv</a:t>
            </a:r>
            <a:r>
              <a:rPr lang="en-US" sz="1750" dirty="0">
                <a:solidFill>
                  <a:srgbClr val="2C3249"/>
                </a:solidFill>
                <a:latin typeface="Martel Sans" pitchFamily="34" charset="0"/>
                <a:ea typeface="Martel Sans" pitchFamily="34" charset="-122"/>
                <a:cs typeface="Martel Sans" pitchFamily="34" charset="-120"/>
              </a:rPr>
              <a:t>, and </a:t>
            </a:r>
            <a:r>
              <a:rPr lang="en-US" sz="1750" dirty="0">
                <a:solidFill>
                  <a:srgbClr val="2C3249"/>
                </a:solidFill>
                <a:highlight>
                  <a:srgbClr val="F2F2F2"/>
                </a:highlight>
                <a:latin typeface="Consolas" pitchFamily="34" charset="0"/>
                <a:ea typeface="Consolas" pitchFamily="34" charset="-122"/>
                <a:cs typeface="Consolas" pitchFamily="34" charset="-120"/>
              </a:rPr>
              <a:t>Store.csv</a:t>
            </a:r>
            <a:r>
              <a:rPr lang="en-US" sz="1750" dirty="0">
                <a:solidFill>
                  <a:srgbClr val="2C3249"/>
                </a:solidFill>
                <a:latin typeface="Martel Sans" pitchFamily="34" charset="0"/>
                <a:ea typeface="Martel Sans" pitchFamily="34" charset="-122"/>
                <a:cs typeface="Martel Sans" pitchFamily="34" charset="-120"/>
              </a:rPr>
              <a:t>) were systematically merged based on common identifiers to create a comprehensive view.</a:t>
            </a:r>
            <a:endParaRPr lang="en-US" sz="1750" dirty="0"/>
          </a:p>
        </p:txBody>
      </p:sp>
      <p:pic>
        <p:nvPicPr>
          <p:cNvPr id="7" name="Image 1" descr="preencoded.png"/>
          <p:cNvPicPr>
            <a:picLocks noChangeAspect="1"/>
          </p:cNvPicPr>
          <p:nvPr/>
        </p:nvPicPr>
        <p:blipFill>
          <a:blip r:embed="rId3"/>
          <a:stretch>
            <a:fillRect/>
          </a:stretch>
        </p:blipFill>
        <p:spPr>
          <a:xfrm>
            <a:off x="5215771" y="3803452"/>
            <a:ext cx="4198858" cy="1143000"/>
          </a:xfrm>
          <a:prstGeom prst="rect">
            <a:avLst/>
          </a:prstGeom>
        </p:spPr>
      </p:pic>
      <p:sp>
        <p:nvSpPr>
          <p:cNvPr id="8" name="Text 4"/>
          <p:cNvSpPr/>
          <p:nvPr/>
        </p:nvSpPr>
        <p:spPr>
          <a:xfrm>
            <a:off x="5441752" y="4707374"/>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Zero-Sales Removal</a:t>
            </a:r>
            <a:endParaRPr lang="en-US" sz="2200" dirty="0"/>
          </a:p>
        </p:txBody>
      </p:sp>
      <p:sp>
        <p:nvSpPr>
          <p:cNvPr id="9" name="Text 5"/>
          <p:cNvSpPr/>
          <p:nvPr/>
        </p:nvSpPr>
        <p:spPr>
          <a:xfrm>
            <a:off x="5441752" y="5196007"/>
            <a:ext cx="3746897" cy="2168843"/>
          </a:xfrm>
          <a:prstGeom prst="rect">
            <a:avLst/>
          </a:prstGeom>
          <a:noFill/>
          <a:ln/>
        </p:spPr>
        <p:txBody>
          <a:bodyPr wrap="square" lIns="0" tIns="0" rIns="0" bIns="0" rtlCol="0" anchor="t"/>
          <a:lstStyle/>
          <a:p>
            <a:pPr marL="0" indent="0" algn="l">
              <a:lnSpc>
                <a:spcPts val="2800"/>
              </a:lnSpc>
              <a:buNone/>
            </a:pPr>
            <a:r>
              <a:rPr lang="en-US" sz="1750" dirty="0">
                <a:solidFill>
                  <a:srgbClr val="2C3249"/>
                </a:solidFill>
                <a:latin typeface="Martel Sans" pitchFamily="34" charset="0"/>
                <a:ea typeface="Martel Sans" pitchFamily="34" charset="-122"/>
                <a:cs typeface="Martel Sans" pitchFamily="34" charset="-120"/>
              </a:rPr>
              <a:t>Records indicating zero sales (typically when stores were closed) were identified and removed from the training data to avoid skewing the model's learning of actual sales patterns.</a:t>
            </a:r>
            <a:endParaRPr lang="en-US" sz="1750" dirty="0"/>
          </a:p>
        </p:txBody>
      </p:sp>
      <p:pic>
        <p:nvPicPr>
          <p:cNvPr id="10" name="Image 2" descr="preencoded.png"/>
          <p:cNvPicPr>
            <a:picLocks noChangeAspect="1"/>
          </p:cNvPicPr>
          <p:nvPr/>
        </p:nvPicPr>
        <p:blipFill>
          <a:blip r:embed="rId3"/>
          <a:stretch>
            <a:fillRect/>
          </a:stretch>
        </p:blipFill>
        <p:spPr>
          <a:xfrm>
            <a:off x="9640610" y="3464481"/>
            <a:ext cx="4198858" cy="1143000"/>
          </a:xfrm>
          <a:prstGeom prst="rect">
            <a:avLst/>
          </a:prstGeom>
        </p:spPr>
      </p:pic>
      <p:sp>
        <p:nvSpPr>
          <p:cNvPr id="11" name="Text 6"/>
          <p:cNvSpPr/>
          <p:nvPr/>
        </p:nvSpPr>
        <p:spPr>
          <a:xfrm>
            <a:off x="9866590" y="4368403"/>
            <a:ext cx="3122414" cy="353139"/>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Missing Value Imputation</a:t>
            </a:r>
            <a:endParaRPr lang="en-US" sz="2200" dirty="0"/>
          </a:p>
        </p:txBody>
      </p:sp>
      <p:sp>
        <p:nvSpPr>
          <p:cNvPr id="12" name="Text 7"/>
          <p:cNvSpPr/>
          <p:nvPr/>
        </p:nvSpPr>
        <p:spPr>
          <a:xfrm>
            <a:off x="9866590" y="4857036"/>
            <a:ext cx="3746897" cy="1807369"/>
          </a:xfrm>
          <a:prstGeom prst="rect">
            <a:avLst/>
          </a:prstGeom>
          <a:noFill/>
          <a:ln/>
        </p:spPr>
        <p:txBody>
          <a:bodyPr wrap="square" lIns="0" tIns="0" rIns="0" bIns="0" rtlCol="0" anchor="t"/>
          <a:lstStyle/>
          <a:p>
            <a:pPr marL="0" indent="0" algn="l">
              <a:lnSpc>
                <a:spcPts val="2800"/>
              </a:lnSpc>
              <a:buNone/>
            </a:pPr>
            <a:r>
              <a:rPr lang="en-US" sz="1750" dirty="0">
                <a:solidFill>
                  <a:srgbClr val="2C3249"/>
                </a:solidFill>
                <a:latin typeface="Martel Sans" pitchFamily="34" charset="0"/>
                <a:ea typeface="Martel Sans" pitchFamily="34" charset="-122"/>
                <a:cs typeface="Martel Sans" pitchFamily="34" charset="-120"/>
              </a:rPr>
              <a:t>Careful strategies were employed to handle missing values, using statistical methods or domain-specific logic to fill gaps and maintain data integrity.</a:t>
            </a:r>
            <a:endParaRPr lang="en-US" sz="1750" dirty="0"/>
          </a:p>
        </p:txBody>
      </p:sp>
      <p:sp>
        <p:nvSpPr>
          <p:cNvPr id="13" name="Flowchart: Terminator 12">
            <a:extLst>
              <a:ext uri="{FF2B5EF4-FFF2-40B4-BE49-F238E27FC236}">
                <a16:creationId xmlns:a16="http://schemas.microsoft.com/office/drawing/2014/main" id="{9CA3F8CE-1593-7856-56DE-4C112BAFB86E}"/>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64394"/>
            <a:ext cx="11693962" cy="708779"/>
          </a:xfrm>
          <a:prstGeom prst="rect">
            <a:avLst/>
          </a:prstGeom>
          <a:noFill/>
          <a:ln/>
        </p:spPr>
        <p:txBody>
          <a:bodyPr wrap="none" lIns="0" tIns="0" rIns="0" bIns="0" rtlCol="0" anchor="t"/>
          <a:lstStyle/>
          <a:p>
            <a:pPr marL="0" indent="0" algn="l">
              <a:lnSpc>
                <a:spcPts val="5550"/>
              </a:lnSpc>
              <a:buNone/>
            </a:pPr>
            <a:r>
              <a:rPr lang="en-US" sz="4450" dirty="0">
                <a:solidFill>
                  <a:srgbClr val="163FE4"/>
                </a:solidFill>
                <a:latin typeface="Kanit Light" pitchFamily="34" charset="0"/>
                <a:ea typeface="Kanit Light" pitchFamily="34" charset="-122"/>
                <a:cs typeface="Kanit Light" pitchFamily="34" charset="-120"/>
              </a:rPr>
              <a:t>Feature Engineering: Unlocking Deeper Insights</a:t>
            </a:r>
            <a:endParaRPr lang="en-US" sz="4450" dirty="0"/>
          </a:p>
        </p:txBody>
      </p:sp>
      <p:sp>
        <p:nvSpPr>
          <p:cNvPr id="3" name="Text 1"/>
          <p:cNvSpPr/>
          <p:nvPr/>
        </p:nvSpPr>
        <p:spPr>
          <a:xfrm>
            <a:off x="793790" y="202680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Beyond the raw data, we engineered new features that captured temporal patterns and competitive dynamics. These derived features significantly enhanced the model's ability to identify underlying sales drivers.</a:t>
            </a:r>
            <a:endParaRPr lang="en-US" sz="1750" dirty="0"/>
          </a:p>
        </p:txBody>
      </p:sp>
      <p:pic>
        <p:nvPicPr>
          <p:cNvPr id="4" name="Image 0" descr="preencoded.png"/>
          <p:cNvPicPr>
            <a:picLocks noChangeAspect="1"/>
          </p:cNvPicPr>
          <p:nvPr/>
        </p:nvPicPr>
        <p:blipFill>
          <a:blip r:embed="rId3"/>
          <a:stretch>
            <a:fillRect/>
          </a:stretch>
        </p:blipFill>
        <p:spPr>
          <a:xfrm>
            <a:off x="793790" y="3007757"/>
            <a:ext cx="680442" cy="680442"/>
          </a:xfrm>
          <a:prstGeom prst="rect">
            <a:avLst/>
          </a:prstGeom>
        </p:spPr>
      </p:pic>
      <p:sp>
        <p:nvSpPr>
          <p:cNvPr id="5" name="Text 2"/>
          <p:cNvSpPr/>
          <p:nvPr/>
        </p:nvSpPr>
        <p:spPr>
          <a:xfrm>
            <a:off x="1757720" y="3199090"/>
            <a:ext cx="3087886"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Year, Month, WeekOfYear</a:t>
            </a:r>
            <a:endParaRPr lang="en-US" sz="2200" dirty="0"/>
          </a:p>
        </p:txBody>
      </p:sp>
      <p:sp>
        <p:nvSpPr>
          <p:cNvPr id="6" name="Text 3"/>
          <p:cNvSpPr/>
          <p:nvPr/>
        </p:nvSpPr>
        <p:spPr>
          <a:xfrm>
            <a:off x="1757720" y="3689509"/>
            <a:ext cx="5415677"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Extracted from the Date column, these features captured yearly trends, monthly seasonality, and weekly sales cycles (e.g., weekends vs. weekdays).</a:t>
            </a:r>
            <a:endParaRPr lang="en-US" sz="1750" dirty="0"/>
          </a:p>
        </p:txBody>
      </p:sp>
      <p:pic>
        <p:nvPicPr>
          <p:cNvPr id="7" name="Image 1" descr="preencoded.png"/>
          <p:cNvPicPr>
            <a:picLocks noChangeAspect="1"/>
          </p:cNvPicPr>
          <p:nvPr/>
        </p:nvPicPr>
        <p:blipFill>
          <a:blip r:embed="rId4"/>
          <a:stretch>
            <a:fillRect/>
          </a:stretch>
        </p:blipFill>
        <p:spPr>
          <a:xfrm>
            <a:off x="7456884" y="3007757"/>
            <a:ext cx="680442" cy="680442"/>
          </a:xfrm>
          <a:prstGeom prst="rect">
            <a:avLst/>
          </a:prstGeom>
        </p:spPr>
      </p:pic>
      <p:sp>
        <p:nvSpPr>
          <p:cNvPr id="8" name="Text 4"/>
          <p:cNvSpPr/>
          <p:nvPr/>
        </p:nvSpPr>
        <p:spPr>
          <a:xfrm>
            <a:off x="8420814" y="31990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CompetitionOpen</a:t>
            </a:r>
            <a:endParaRPr lang="en-US" sz="2200" dirty="0"/>
          </a:p>
        </p:txBody>
      </p:sp>
      <p:sp>
        <p:nvSpPr>
          <p:cNvPr id="9" name="Text 5"/>
          <p:cNvSpPr/>
          <p:nvPr/>
        </p:nvSpPr>
        <p:spPr>
          <a:xfrm>
            <a:off x="8420814" y="3689509"/>
            <a:ext cx="5415796"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Calculated the number of days a competitor store had been open nearby, providing insight into competitive pressure over time.</a:t>
            </a:r>
            <a:endParaRPr lang="en-US" sz="1750" dirty="0"/>
          </a:p>
        </p:txBody>
      </p:sp>
      <p:pic>
        <p:nvPicPr>
          <p:cNvPr id="10" name="Image 2" descr="preencoded.png"/>
          <p:cNvPicPr>
            <a:picLocks noChangeAspect="1"/>
          </p:cNvPicPr>
          <p:nvPr/>
        </p:nvPicPr>
        <p:blipFill>
          <a:blip r:embed="rId5"/>
          <a:stretch>
            <a:fillRect/>
          </a:stretch>
        </p:blipFill>
        <p:spPr>
          <a:xfrm>
            <a:off x="793790" y="5231844"/>
            <a:ext cx="680442" cy="680442"/>
          </a:xfrm>
          <a:prstGeom prst="rect">
            <a:avLst/>
          </a:prstGeom>
        </p:spPr>
      </p:pic>
      <p:sp>
        <p:nvSpPr>
          <p:cNvPr id="11" name="Text 6"/>
          <p:cNvSpPr/>
          <p:nvPr/>
        </p:nvSpPr>
        <p:spPr>
          <a:xfrm>
            <a:off x="1757720" y="54231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Promo2Open</a:t>
            </a:r>
            <a:endParaRPr lang="en-US" sz="2200" dirty="0"/>
          </a:p>
        </p:txBody>
      </p:sp>
      <p:sp>
        <p:nvSpPr>
          <p:cNvPr id="12" name="Text 7"/>
          <p:cNvSpPr/>
          <p:nvPr/>
        </p:nvSpPr>
        <p:spPr>
          <a:xfrm>
            <a:off x="1757720" y="5913596"/>
            <a:ext cx="5415677" cy="1451610"/>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Determined the number of days a store had been participating in a continuous promotion, indicating the duration and potential impact of ongoing marketing efforts.</a:t>
            </a:r>
            <a:endParaRPr lang="en-US" sz="1750" dirty="0"/>
          </a:p>
        </p:txBody>
      </p:sp>
      <p:pic>
        <p:nvPicPr>
          <p:cNvPr id="13" name="Image 3" descr="preencoded.png"/>
          <p:cNvPicPr>
            <a:picLocks noChangeAspect="1"/>
          </p:cNvPicPr>
          <p:nvPr/>
        </p:nvPicPr>
        <p:blipFill>
          <a:blip r:embed="rId6"/>
          <a:stretch>
            <a:fillRect/>
          </a:stretch>
        </p:blipFill>
        <p:spPr>
          <a:xfrm>
            <a:off x="7456884" y="5231844"/>
            <a:ext cx="680442" cy="680442"/>
          </a:xfrm>
          <a:prstGeom prst="rect">
            <a:avLst/>
          </a:prstGeom>
        </p:spPr>
      </p:pic>
      <p:sp>
        <p:nvSpPr>
          <p:cNvPr id="14" name="Text 8"/>
          <p:cNvSpPr/>
          <p:nvPr/>
        </p:nvSpPr>
        <p:spPr>
          <a:xfrm>
            <a:off x="8420814" y="54231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Future Enhancements</a:t>
            </a:r>
            <a:endParaRPr lang="en-US" sz="2200" dirty="0"/>
          </a:p>
        </p:txBody>
      </p:sp>
      <p:sp>
        <p:nvSpPr>
          <p:cNvPr id="15" name="Text 9"/>
          <p:cNvSpPr/>
          <p:nvPr/>
        </p:nvSpPr>
        <p:spPr>
          <a:xfrm>
            <a:off x="8420814" y="5913596"/>
            <a:ext cx="5415796"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Consideration for external factors like local holidays, school breaks, and even weather patterns were noted for future feature additions.</a:t>
            </a:r>
            <a:endParaRPr lang="en-US" sz="1750" dirty="0"/>
          </a:p>
        </p:txBody>
      </p:sp>
      <p:sp>
        <p:nvSpPr>
          <p:cNvPr id="16" name="Flowchart: Terminator 15">
            <a:extLst>
              <a:ext uri="{FF2B5EF4-FFF2-40B4-BE49-F238E27FC236}">
                <a16:creationId xmlns:a16="http://schemas.microsoft.com/office/drawing/2014/main" id="{BD4E086C-B225-E123-B3E5-04047A12BE3D}"/>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3159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63FE4"/>
                </a:solidFill>
                <a:latin typeface="Kanit Light" pitchFamily="34" charset="0"/>
                <a:ea typeface="Kanit Light" pitchFamily="34" charset="-122"/>
                <a:cs typeface="Kanit Light" pitchFamily="34" charset="-120"/>
              </a:rPr>
              <a:t>Graph</a:t>
            </a:r>
            <a:endParaRPr lang="en-US" sz="4450" dirty="0"/>
          </a:p>
        </p:txBody>
      </p:sp>
      <p:pic>
        <p:nvPicPr>
          <p:cNvPr id="3" name="Image 0" descr="preencoded.png"/>
          <p:cNvPicPr>
            <a:picLocks noChangeAspect="1"/>
          </p:cNvPicPr>
          <p:nvPr/>
        </p:nvPicPr>
        <p:blipFill>
          <a:blip r:embed="rId3"/>
          <a:stretch>
            <a:fillRect/>
          </a:stretch>
        </p:blipFill>
        <p:spPr>
          <a:xfrm>
            <a:off x="793790" y="2635687"/>
            <a:ext cx="6108740" cy="3318272"/>
          </a:xfrm>
          <a:prstGeom prst="rect">
            <a:avLst/>
          </a:prstGeom>
        </p:spPr>
      </p:pic>
      <p:pic>
        <p:nvPicPr>
          <p:cNvPr id="4" name="Image 1" descr="preencoded.png"/>
          <p:cNvPicPr>
            <a:picLocks noChangeAspect="1"/>
          </p:cNvPicPr>
          <p:nvPr/>
        </p:nvPicPr>
        <p:blipFill>
          <a:blip r:embed="rId4"/>
          <a:stretch>
            <a:fillRect/>
          </a:stretch>
        </p:blipFill>
        <p:spPr>
          <a:xfrm>
            <a:off x="7463552" y="2635687"/>
            <a:ext cx="5834420" cy="2822138"/>
          </a:xfrm>
          <a:prstGeom prst="rect">
            <a:avLst/>
          </a:prstGeom>
        </p:spPr>
      </p:pic>
      <p:sp>
        <p:nvSpPr>
          <p:cNvPr id="5" name="Text 1"/>
          <p:cNvSpPr/>
          <p:nvPr/>
        </p:nvSpPr>
        <p:spPr>
          <a:xfrm>
            <a:off x="7463552" y="5712976"/>
            <a:ext cx="638055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2"/>
          <p:cNvSpPr/>
          <p:nvPr/>
        </p:nvSpPr>
        <p:spPr>
          <a:xfrm>
            <a:off x="793790" y="6535103"/>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Flowchart: Terminator 6">
            <a:extLst>
              <a:ext uri="{FF2B5EF4-FFF2-40B4-BE49-F238E27FC236}">
                <a16:creationId xmlns:a16="http://schemas.microsoft.com/office/drawing/2014/main" id="{5942A3E1-B990-F175-21C7-BD51553B2469}"/>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3287" y="458272"/>
            <a:ext cx="9034820" cy="520898"/>
          </a:xfrm>
          <a:prstGeom prst="rect">
            <a:avLst/>
          </a:prstGeom>
          <a:noFill/>
          <a:ln/>
        </p:spPr>
        <p:txBody>
          <a:bodyPr wrap="none" lIns="0" tIns="0" rIns="0" bIns="0" rtlCol="0" anchor="t"/>
          <a:lstStyle/>
          <a:p>
            <a:pPr marL="0" indent="0" algn="l">
              <a:lnSpc>
                <a:spcPts val="4100"/>
              </a:lnSpc>
              <a:buNone/>
            </a:pPr>
            <a:r>
              <a:rPr lang="en-US" sz="3250" dirty="0">
                <a:solidFill>
                  <a:srgbClr val="163FE4"/>
                </a:solidFill>
                <a:latin typeface="Kanit Light" pitchFamily="34" charset="0"/>
                <a:ea typeface="Kanit Light" pitchFamily="34" charset="-122"/>
                <a:cs typeface="Kanit Light" pitchFamily="34" charset="-120"/>
              </a:rPr>
              <a:t>Model Selection: The Power of XGBoost Regressor</a:t>
            </a:r>
            <a:endParaRPr lang="en-US" sz="3250" dirty="0"/>
          </a:p>
        </p:txBody>
      </p:sp>
      <p:sp>
        <p:nvSpPr>
          <p:cNvPr id="3" name="Text 1"/>
          <p:cNvSpPr/>
          <p:nvPr/>
        </p:nvSpPr>
        <p:spPr>
          <a:xfrm>
            <a:off x="583287" y="1312426"/>
            <a:ext cx="13463826" cy="533400"/>
          </a:xfrm>
          <a:prstGeom prst="rect">
            <a:avLst/>
          </a:prstGeom>
          <a:noFill/>
          <a:ln/>
        </p:spPr>
        <p:txBody>
          <a:bodyPr wrap="square" lIns="0" tIns="0" rIns="0" bIns="0" rtlCol="0" anchor="t"/>
          <a:lstStyle/>
          <a:p>
            <a:pPr marL="0" indent="0" algn="l">
              <a:lnSpc>
                <a:spcPts val="2050"/>
              </a:lnSpc>
              <a:buNone/>
            </a:pPr>
            <a:r>
              <a:rPr lang="en-US" sz="1300" dirty="0">
                <a:solidFill>
                  <a:srgbClr val="2C3249"/>
                </a:solidFill>
                <a:latin typeface="Martel Sans" pitchFamily="34" charset="0"/>
                <a:ea typeface="Martel Sans" pitchFamily="34" charset="-122"/>
                <a:cs typeface="Martel Sans" pitchFamily="34" charset="-120"/>
              </a:rPr>
              <a:t>For this complex forecasting challenge, we chose the </a:t>
            </a:r>
            <a:r>
              <a:rPr lang="en-US" sz="1300" dirty="0">
                <a:solidFill>
                  <a:srgbClr val="437066"/>
                </a:solidFill>
                <a:latin typeface="Martel Sans" pitchFamily="34" charset="0"/>
                <a:ea typeface="Martel Sans" pitchFamily="34" charset="-122"/>
                <a:cs typeface="Martel Sans" pitchFamily="34" charset="-120"/>
              </a:rPr>
              <a:t>XGBoost Regressor</a:t>
            </a:r>
            <a:r>
              <a:rPr lang="en-US" sz="1300" dirty="0">
                <a:solidFill>
                  <a:srgbClr val="2C3249"/>
                </a:solidFill>
                <a:latin typeface="Martel Sans" pitchFamily="34" charset="0"/>
                <a:ea typeface="Martel Sans" pitchFamily="34" charset="-122"/>
                <a:cs typeface="Martel Sans" pitchFamily="34" charset="-120"/>
              </a:rPr>
              <a:t>. Its robust architecture and proven performance make it an ideal choice for problems with intricate, non-linear relationships and diverse feature sets.</a:t>
            </a:r>
            <a:endParaRPr lang="en-US" sz="1300" dirty="0"/>
          </a:p>
        </p:txBody>
      </p:sp>
      <p:pic>
        <p:nvPicPr>
          <p:cNvPr id="4" name="Image 0" descr="preencoded.png"/>
          <p:cNvPicPr>
            <a:picLocks noChangeAspect="1"/>
          </p:cNvPicPr>
          <p:nvPr/>
        </p:nvPicPr>
        <p:blipFill>
          <a:blip r:embed="rId3"/>
          <a:stretch>
            <a:fillRect/>
          </a:stretch>
        </p:blipFill>
        <p:spPr>
          <a:xfrm>
            <a:off x="583287" y="2220635"/>
            <a:ext cx="6528673" cy="6528673"/>
          </a:xfrm>
          <a:prstGeom prst="rect">
            <a:avLst/>
          </a:prstGeom>
        </p:spPr>
      </p:pic>
      <p:sp>
        <p:nvSpPr>
          <p:cNvPr id="5" name="Text 2"/>
          <p:cNvSpPr/>
          <p:nvPr/>
        </p:nvSpPr>
        <p:spPr>
          <a:xfrm>
            <a:off x="7526060" y="2199799"/>
            <a:ext cx="2500074" cy="312539"/>
          </a:xfrm>
          <a:prstGeom prst="rect">
            <a:avLst/>
          </a:prstGeom>
          <a:noFill/>
          <a:ln/>
        </p:spPr>
        <p:txBody>
          <a:bodyPr wrap="none" lIns="0" tIns="0" rIns="0" bIns="0" rtlCol="0" anchor="t"/>
          <a:lstStyle/>
          <a:p>
            <a:pPr marL="0" indent="0" algn="l">
              <a:lnSpc>
                <a:spcPts val="2450"/>
              </a:lnSpc>
              <a:buNone/>
            </a:pPr>
            <a:r>
              <a:rPr lang="en-US" sz="1950" dirty="0">
                <a:solidFill>
                  <a:srgbClr val="163FE4"/>
                </a:solidFill>
                <a:latin typeface="Kanit Light" pitchFamily="34" charset="0"/>
                <a:ea typeface="Kanit Light" pitchFamily="34" charset="-122"/>
                <a:cs typeface="Kanit Light" pitchFamily="34" charset="-120"/>
              </a:rPr>
              <a:t>Why XGBoost?</a:t>
            </a:r>
            <a:endParaRPr lang="en-US" sz="1950" dirty="0"/>
          </a:p>
        </p:txBody>
      </p:sp>
      <p:sp>
        <p:nvSpPr>
          <p:cNvPr id="6" name="Text 3"/>
          <p:cNvSpPr/>
          <p:nvPr/>
        </p:nvSpPr>
        <p:spPr>
          <a:xfrm>
            <a:off x="7526060" y="2678906"/>
            <a:ext cx="6528673" cy="800100"/>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2C3249"/>
                </a:solidFill>
                <a:latin typeface="Martel Sans" pitchFamily="34" charset="0"/>
                <a:ea typeface="Martel Sans" pitchFamily="34" charset="-122"/>
                <a:cs typeface="Martel Sans" pitchFamily="34" charset="-120"/>
              </a:rPr>
              <a:t>Handles Non-Linearity:</a:t>
            </a:r>
            <a:r>
              <a:rPr lang="en-US" sz="1300" dirty="0">
                <a:solidFill>
                  <a:srgbClr val="2C3249"/>
                </a:solidFill>
                <a:latin typeface="Martel Sans" pitchFamily="34" charset="0"/>
                <a:ea typeface="Martel Sans" pitchFamily="34" charset="-122"/>
                <a:cs typeface="Martel Sans" pitchFamily="34" charset="-120"/>
              </a:rPr>
              <a:t> Effectively captures complex, non-linear relationships between various features (e.g., promotions, competition, time of year) and sales.</a:t>
            </a:r>
            <a:endParaRPr lang="en-US" sz="1300" dirty="0"/>
          </a:p>
        </p:txBody>
      </p:sp>
      <p:sp>
        <p:nvSpPr>
          <p:cNvPr id="7" name="Text 4"/>
          <p:cNvSpPr/>
          <p:nvPr/>
        </p:nvSpPr>
        <p:spPr>
          <a:xfrm>
            <a:off x="7526060" y="3537228"/>
            <a:ext cx="6528673" cy="533400"/>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2C3249"/>
                </a:solidFill>
                <a:latin typeface="Martel Sans" pitchFamily="34" charset="0"/>
                <a:ea typeface="Martel Sans" pitchFamily="34" charset="-122"/>
                <a:cs typeface="Martel Sans" pitchFamily="34" charset="-120"/>
              </a:rPr>
              <a:t>High Performance:</a:t>
            </a:r>
            <a:r>
              <a:rPr lang="en-US" sz="1300" dirty="0">
                <a:solidFill>
                  <a:srgbClr val="2C3249"/>
                </a:solidFill>
                <a:latin typeface="Martel Sans" pitchFamily="34" charset="0"/>
                <a:ea typeface="Martel Sans" pitchFamily="34" charset="-122"/>
                <a:cs typeface="Martel Sans" pitchFamily="34" charset="-120"/>
              </a:rPr>
              <a:t> Known for its speed and accuracy, often outperforming other algorithms on structured data.</a:t>
            </a:r>
            <a:endParaRPr lang="en-US" sz="1300" dirty="0"/>
          </a:p>
        </p:txBody>
      </p:sp>
      <p:sp>
        <p:nvSpPr>
          <p:cNvPr id="8" name="Text 5"/>
          <p:cNvSpPr/>
          <p:nvPr/>
        </p:nvSpPr>
        <p:spPr>
          <a:xfrm>
            <a:off x="7526060" y="4128849"/>
            <a:ext cx="6528673" cy="533400"/>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2C3249"/>
                </a:solidFill>
                <a:latin typeface="Martel Sans" pitchFamily="34" charset="0"/>
                <a:ea typeface="Martel Sans" pitchFamily="34" charset="-122"/>
                <a:cs typeface="Martel Sans" pitchFamily="34" charset="-120"/>
              </a:rPr>
              <a:t>Feature Importance:</a:t>
            </a:r>
            <a:r>
              <a:rPr lang="en-US" sz="1300" dirty="0">
                <a:solidFill>
                  <a:srgbClr val="2C3249"/>
                </a:solidFill>
                <a:latin typeface="Martel Sans" pitchFamily="34" charset="0"/>
                <a:ea typeface="Martel Sans" pitchFamily="34" charset="-122"/>
                <a:cs typeface="Martel Sans" pitchFamily="34" charset="-120"/>
              </a:rPr>
              <a:t> Provides insights into which features contribute most to predictions, aiding in business understanding.</a:t>
            </a:r>
            <a:endParaRPr lang="en-US" sz="1300" dirty="0"/>
          </a:p>
        </p:txBody>
      </p:sp>
      <p:sp>
        <p:nvSpPr>
          <p:cNvPr id="9" name="Text 6"/>
          <p:cNvSpPr/>
          <p:nvPr/>
        </p:nvSpPr>
        <p:spPr>
          <a:xfrm>
            <a:off x="7526060" y="4720471"/>
            <a:ext cx="6528673" cy="533400"/>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2C3249"/>
                </a:solidFill>
                <a:latin typeface="Martel Sans" pitchFamily="34" charset="0"/>
                <a:ea typeface="Martel Sans" pitchFamily="34" charset="-122"/>
                <a:cs typeface="Martel Sans" pitchFamily="34" charset="-120"/>
              </a:rPr>
              <a:t>Regularization:</a:t>
            </a:r>
            <a:r>
              <a:rPr lang="en-US" sz="1300" dirty="0">
                <a:solidFill>
                  <a:srgbClr val="2C3249"/>
                </a:solidFill>
                <a:latin typeface="Martel Sans" pitchFamily="34" charset="0"/>
                <a:ea typeface="Martel Sans" pitchFamily="34" charset="-122"/>
                <a:cs typeface="Martel Sans" pitchFamily="34" charset="-120"/>
              </a:rPr>
              <a:t> Built-in regularization helps prevent overfitting, leading to more generalized and reliable forecasts.</a:t>
            </a:r>
            <a:endParaRPr lang="en-US" sz="1300" dirty="0"/>
          </a:p>
        </p:txBody>
      </p:sp>
      <p:sp>
        <p:nvSpPr>
          <p:cNvPr id="10" name="Flowchart: Terminator 9">
            <a:extLst>
              <a:ext uri="{FF2B5EF4-FFF2-40B4-BE49-F238E27FC236}">
                <a16:creationId xmlns:a16="http://schemas.microsoft.com/office/drawing/2014/main" id="{72367669-5BD5-5FF4-1077-9E1501705DC1}"/>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1961" y="355044"/>
            <a:ext cx="7581424" cy="403384"/>
          </a:xfrm>
          <a:prstGeom prst="rect">
            <a:avLst/>
          </a:prstGeom>
          <a:noFill/>
          <a:ln/>
        </p:spPr>
        <p:txBody>
          <a:bodyPr wrap="none" lIns="0" tIns="0" rIns="0" bIns="0" rtlCol="0" anchor="t"/>
          <a:lstStyle/>
          <a:p>
            <a:pPr marL="0" indent="0" algn="l">
              <a:lnSpc>
                <a:spcPts val="3150"/>
              </a:lnSpc>
              <a:buNone/>
            </a:pPr>
            <a:r>
              <a:rPr lang="en-US" sz="2500" dirty="0">
                <a:solidFill>
                  <a:srgbClr val="163FE4"/>
                </a:solidFill>
                <a:latin typeface="Kanit Light" pitchFamily="34" charset="0"/>
                <a:ea typeface="Kanit Light" pitchFamily="34" charset="-122"/>
                <a:cs typeface="Kanit Light" pitchFamily="34" charset="-120"/>
              </a:rPr>
              <a:t>Model Training &amp; Evaluation: Proving Predictive Power</a:t>
            </a:r>
            <a:endParaRPr lang="en-US" sz="2500" dirty="0"/>
          </a:p>
        </p:txBody>
      </p:sp>
      <p:sp>
        <p:nvSpPr>
          <p:cNvPr id="3" name="Text 1"/>
          <p:cNvSpPr/>
          <p:nvPr/>
        </p:nvSpPr>
        <p:spPr>
          <a:xfrm>
            <a:off x="451961" y="1016675"/>
            <a:ext cx="13726477" cy="206693"/>
          </a:xfrm>
          <a:prstGeom prst="rect">
            <a:avLst/>
          </a:prstGeom>
          <a:noFill/>
          <a:ln/>
        </p:spPr>
        <p:txBody>
          <a:bodyPr wrap="none" lIns="0" tIns="0" rIns="0" bIns="0" rtlCol="0" anchor="t"/>
          <a:lstStyle/>
          <a:p>
            <a:pPr marL="0" indent="0" algn="l">
              <a:lnSpc>
                <a:spcPts val="1600"/>
              </a:lnSpc>
              <a:buNone/>
            </a:pPr>
            <a:r>
              <a:rPr lang="en-US" sz="1000" dirty="0">
                <a:solidFill>
                  <a:srgbClr val="2C3249"/>
                </a:solidFill>
                <a:latin typeface="Martel Sans" pitchFamily="34" charset="0"/>
                <a:ea typeface="Martel Sans" pitchFamily="34" charset="-122"/>
                <a:cs typeface="Martel Sans" pitchFamily="34" charset="-120"/>
              </a:rPr>
              <a:t>With clean data and engineered features, the XGBoost model was trained. Evaluating its performance rigorously was key to ensuring its reliability for real-world application.</a:t>
            </a:r>
            <a:endParaRPr lang="en-US" sz="1000" dirty="0"/>
          </a:p>
        </p:txBody>
      </p:sp>
      <p:sp>
        <p:nvSpPr>
          <p:cNvPr id="4" name="Text 2"/>
          <p:cNvSpPr/>
          <p:nvPr/>
        </p:nvSpPr>
        <p:spPr>
          <a:xfrm>
            <a:off x="2997756" y="1497687"/>
            <a:ext cx="1614130" cy="201811"/>
          </a:xfrm>
          <a:prstGeom prst="rect">
            <a:avLst/>
          </a:prstGeom>
          <a:noFill/>
          <a:ln/>
        </p:spPr>
        <p:txBody>
          <a:bodyPr wrap="none" lIns="0" tIns="0" rIns="0" bIns="0" rtlCol="0" anchor="t"/>
          <a:lstStyle/>
          <a:p>
            <a:pPr marL="0" indent="0" algn="ctr">
              <a:lnSpc>
                <a:spcPts val="1550"/>
              </a:lnSpc>
              <a:buNone/>
            </a:pPr>
            <a:r>
              <a:rPr lang="en-US" sz="1250" dirty="0">
                <a:solidFill>
                  <a:srgbClr val="163FE4"/>
                </a:solidFill>
                <a:latin typeface="Kanit Light" pitchFamily="34" charset="0"/>
                <a:ea typeface="Kanit Light" pitchFamily="34" charset="-122"/>
                <a:cs typeface="Kanit Light" pitchFamily="34" charset="-120"/>
              </a:rPr>
              <a:t>Training Process</a:t>
            </a:r>
            <a:endParaRPr lang="en-US" sz="1250" dirty="0"/>
          </a:p>
        </p:txBody>
      </p:sp>
      <p:sp>
        <p:nvSpPr>
          <p:cNvPr id="5" name="Text 3"/>
          <p:cNvSpPr/>
          <p:nvPr/>
        </p:nvSpPr>
        <p:spPr>
          <a:xfrm>
            <a:off x="451961" y="1828562"/>
            <a:ext cx="6705719" cy="413385"/>
          </a:xfrm>
          <a:prstGeom prst="rect">
            <a:avLst/>
          </a:prstGeom>
          <a:noFill/>
          <a:ln/>
        </p:spPr>
        <p:txBody>
          <a:bodyPr wrap="square" lIns="0" tIns="0" rIns="0" bIns="0" rtlCol="0" anchor="t"/>
          <a:lstStyle/>
          <a:p>
            <a:pPr marL="0" indent="0" algn="l">
              <a:lnSpc>
                <a:spcPts val="1600"/>
              </a:lnSpc>
              <a:buNone/>
            </a:pPr>
            <a:r>
              <a:rPr lang="en-US" sz="1000" dirty="0">
                <a:solidFill>
                  <a:srgbClr val="2C3249"/>
                </a:solidFill>
                <a:latin typeface="Martel Sans" pitchFamily="34" charset="0"/>
                <a:ea typeface="Martel Sans" pitchFamily="34" charset="-122"/>
                <a:cs typeface="Martel Sans" pitchFamily="34" charset="-120"/>
              </a:rPr>
              <a:t>The model ingested the prepared historical data, learning the intricate patterns and relationships that drive sales. This involved an iterative process of adjusting internal parameters to minimize prediction errors.</a:t>
            </a:r>
            <a:endParaRPr lang="en-US" sz="1000" dirty="0"/>
          </a:p>
        </p:txBody>
      </p:sp>
      <p:pic>
        <p:nvPicPr>
          <p:cNvPr id="6" name="Image 0" descr="preencoded.png"/>
          <p:cNvPicPr>
            <a:picLocks noChangeAspect="1"/>
          </p:cNvPicPr>
          <p:nvPr/>
        </p:nvPicPr>
        <p:blipFill>
          <a:blip r:embed="rId3"/>
          <a:stretch>
            <a:fillRect/>
          </a:stretch>
        </p:blipFill>
        <p:spPr>
          <a:xfrm>
            <a:off x="451961" y="2387203"/>
            <a:ext cx="6705719" cy="6705719"/>
          </a:xfrm>
          <a:prstGeom prst="rect">
            <a:avLst/>
          </a:prstGeom>
        </p:spPr>
      </p:pic>
      <p:sp>
        <p:nvSpPr>
          <p:cNvPr id="7" name="Text 4"/>
          <p:cNvSpPr/>
          <p:nvPr/>
        </p:nvSpPr>
        <p:spPr>
          <a:xfrm>
            <a:off x="9944695" y="1497687"/>
            <a:ext cx="1776889" cy="201811"/>
          </a:xfrm>
          <a:prstGeom prst="rect">
            <a:avLst/>
          </a:prstGeom>
          <a:noFill/>
          <a:ln/>
        </p:spPr>
        <p:txBody>
          <a:bodyPr wrap="none" lIns="0" tIns="0" rIns="0" bIns="0" rtlCol="0" anchor="t"/>
          <a:lstStyle/>
          <a:p>
            <a:pPr marL="0" indent="0" algn="ctr">
              <a:lnSpc>
                <a:spcPts val="1550"/>
              </a:lnSpc>
              <a:buNone/>
            </a:pPr>
            <a:r>
              <a:rPr lang="en-US" sz="1250" dirty="0">
                <a:solidFill>
                  <a:srgbClr val="163FE4"/>
                </a:solidFill>
                <a:latin typeface="Kanit Light" pitchFamily="34" charset="0"/>
                <a:ea typeface="Kanit Light" pitchFamily="34" charset="-122"/>
                <a:cs typeface="Kanit Light" pitchFamily="34" charset="-120"/>
              </a:rPr>
              <a:t>Evaluation Metric: RMSPE</a:t>
            </a:r>
            <a:endParaRPr lang="en-US" sz="1250" dirty="0"/>
          </a:p>
        </p:txBody>
      </p:sp>
      <p:sp>
        <p:nvSpPr>
          <p:cNvPr id="8" name="Text 5"/>
          <p:cNvSpPr/>
          <p:nvPr/>
        </p:nvSpPr>
        <p:spPr>
          <a:xfrm>
            <a:off x="7480340" y="1828562"/>
            <a:ext cx="6705719" cy="620078"/>
          </a:xfrm>
          <a:prstGeom prst="rect">
            <a:avLst/>
          </a:prstGeom>
          <a:noFill/>
          <a:ln/>
        </p:spPr>
        <p:txBody>
          <a:bodyPr wrap="square" lIns="0" tIns="0" rIns="0" bIns="0" rtlCol="0" anchor="t"/>
          <a:lstStyle/>
          <a:p>
            <a:pPr marL="0" indent="0" algn="l">
              <a:lnSpc>
                <a:spcPts val="1600"/>
              </a:lnSpc>
              <a:buNone/>
            </a:pPr>
            <a:r>
              <a:rPr lang="en-US" sz="1000" dirty="0">
                <a:solidFill>
                  <a:srgbClr val="2C3249"/>
                </a:solidFill>
                <a:latin typeface="Martel Sans" pitchFamily="34" charset="0"/>
                <a:ea typeface="Martel Sans" pitchFamily="34" charset="-122"/>
                <a:cs typeface="Martel Sans" pitchFamily="34" charset="-120"/>
              </a:rPr>
              <a:t>We primarily used the </a:t>
            </a:r>
            <a:r>
              <a:rPr lang="en-US" sz="1000" b="1" dirty="0">
                <a:solidFill>
                  <a:srgbClr val="437066"/>
                </a:solidFill>
                <a:latin typeface="Martel Sans" pitchFamily="34" charset="0"/>
                <a:ea typeface="Martel Sans" pitchFamily="34" charset="-122"/>
                <a:cs typeface="Martel Sans" pitchFamily="34" charset="-120"/>
              </a:rPr>
              <a:t>Root Mean Square Percentage Error (RMSPE)</a:t>
            </a:r>
            <a:r>
              <a:rPr lang="en-US" sz="1000" dirty="0">
                <a:solidFill>
                  <a:srgbClr val="2C3249"/>
                </a:solidFill>
                <a:latin typeface="Martel Sans" pitchFamily="34" charset="0"/>
                <a:ea typeface="Martel Sans" pitchFamily="34" charset="-122"/>
                <a:cs typeface="Martel Sans" pitchFamily="34" charset="-120"/>
              </a:rPr>
              <a:t> to evaluate the model. RMSPE is particularly suitable for sales forecasting as it penalizes larger percentage errors more, giving a clear indication of prediction accuracy relative to actual sales values.</a:t>
            </a:r>
            <a:endParaRPr lang="en-US" sz="1000" dirty="0"/>
          </a:p>
        </p:txBody>
      </p:sp>
      <p:sp>
        <p:nvSpPr>
          <p:cNvPr id="9" name="Text 6"/>
          <p:cNvSpPr/>
          <p:nvPr/>
        </p:nvSpPr>
        <p:spPr>
          <a:xfrm>
            <a:off x="7480340" y="2611993"/>
            <a:ext cx="6705719" cy="555308"/>
          </a:xfrm>
          <a:prstGeom prst="rect">
            <a:avLst/>
          </a:prstGeom>
          <a:noFill/>
          <a:ln/>
        </p:spPr>
        <p:txBody>
          <a:bodyPr wrap="square" lIns="0" tIns="0" rIns="0" bIns="0" rtlCol="0" anchor="t"/>
          <a:lstStyle/>
          <a:p>
            <a:pPr marL="0" indent="0" algn="l">
              <a:lnSpc>
                <a:spcPts val="1800"/>
              </a:lnSpc>
              <a:buNone/>
            </a:pPr>
            <a:endParaRPr lang="en-US" sz="1100" dirty="0"/>
          </a:p>
        </p:txBody>
      </p:sp>
      <p:pic>
        <p:nvPicPr>
          <p:cNvPr id="10" name="Image 1" descr="preencoded.png"/>
          <p:cNvPicPr>
            <a:picLocks noChangeAspect="1"/>
          </p:cNvPicPr>
          <p:nvPr/>
        </p:nvPicPr>
        <p:blipFill>
          <a:blip r:embed="rId4"/>
          <a:stretch>
            <a:fillRect/>
          </a:stretch>
        </p:blipFill>
        <p:spPr>
          <a:xfrm>
            <a:off x="7480340" y="2611993"/>
            <a:ext cx="6705719" cy="555308"/>
          </a:xfrm>
          <a:prstGeom prst="rect">
            <a:avLst/>
          </a:prstGeom>
        </p:spPr>
      </p:pic>
      <p:sp>
        <p:nvSpPr>
          <p:cNvPr id="11" name="Text 7"/>
          <p:cNvSpPr/>
          <p:nvPr/>
        </p:nvSpPr>
        <p:spPr>
          <a:xfrm>
            <a:off x="7480340" y="3330654"/>
            <a:ext cx="6705719" cy="214312"/>
          </a:xfrm>
          <a:prstGeom prst="rect">
            <a:avLst/>
          </a:prstGeom>
          <a:noFill/>
          <a:ln/>
        </p:spPr>
        <p:txBody>
          <a:bodyPr wrap="none" lIns="0" tIns="0" rIns="0" bIns="0" rtlCol="0" anchor="t"/>
          <a:lstStyle/>
          <a:p>
            <a:pPr marL="0" indent="0" algn="l">
              <a:lnSpc>
                <a:spcPts val="1600"/>
              </a:lnSpc>
              <a:buNone/>
            </a:pPr>
            <a:r>
              <a:rPr lang="en-US" sz="1000" dirty="0">
                <a:solidFill>
                  <a:srgbClr val="2C3249"/>
                </a:solidFill>
                <a:latin typeface="Martel Sans" pitchFamily="34" charset="0"/>
                <a:ea typeface="Martel Sans" pitchFamily="34" charset="-122"/>
                <a:cs typeface="Martel Sans" pitchFamily="34" charset="-120"/>
              </a:rPr>
              <a:t>Where </a:t>
            </a:r>
            <a:r>
              <a:rPr lang="en-US" sz="1000" i="1" dirty="0">
                <a:solidFill>
                  <a:srgbClr val="2C3249"/>
                </a:solidFill>
                <a:latin typeface="Martel Sans" pitchFamily="34" charset="0"/>
                <a:ea typeface="Martel Sans" pitchFamily="34" charset="-122"/>
                <a:cs typeface="Martel Sans" pitchFamily="34" charset="-120"/>
              </a:rPr>
              <a:t>y_i</a:t>
            </a:r>
            <a:r>
              <a:rPr lang="en-US" sz="1000" dirty="0">
                <a:solidFill>
                  <a:srgbClr val="2C3249"/>
                </a:solidFill>
                <a:latin typeface="Martel Sans" pitchFamily="34" charset="0"/>
                <a:ea typeface="Martel Sans" pitchFamily="34" charset="-122"/>
                <a:cs typeface="Martel Sans" pitchFamily="34" charset="-120"/>
              </a:rPr>
              <a:t> is the actual sale and </a:t>
            </a:r>
            <a:r>
              <a:rPr lang="en-US" sz="1000" i="1" dirty="0">
                <a:solidFill>
                  <a:srgbClr val="2C3249"/>
                </a:solidFill>
                <a:latin typeface="Martel Sans" pitchFamily="34" charset="0"/>
                <a:ea typeface="Martel Sans" pitchFamily="34" charset="-122"/>
                <a:cs typeface="Martel Sans" pitchFamily="34" charset="-120"/>
              </a:rPr>
              <a:t>\hat{y}_i</a:t>
            </a:r>
            <a:r>
              <a:rPr lang="en-US" sz="1000" dirty="0">
                <a:solidFill>
                  <a:srgbClr val="2C3249"/>
                </a:solidFill>
                <a:latin typeface="Martel Sans" pitchFamily="34" charset="0"/>
                <a:ea typeface="Martel Sans" pitchFamily="34" charset="-122"/>
                <a:cs typeface="Martel Sans" pitchFamily="34" charset="-120"/>
              </a:rPr>
              <a:t> is the predicted sale.</a:t>
            </a:r>
            <a:endParaRPr lang="en-US" sz="1000" dirty="0"/>
          </a:p>
        </p:txBody>
      </p:sp>
      <p:sp>
        <p:nvSpPr>
          <p:cNvPr id="12" name="Flowchart: Terminator 11">
            <a:extLst>
              <a:ext uri="{FF2B5EF4-FFF2-40B4-BE49-F238E27FC236}">
                <a16:creationId xmlns:a16="http://schemas.microsoft.com/office/drawing/2014/main" id="{BD4633C6-1B6D-A4C2-AC12-9DDFF9307BA9}"/>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6863" y="484584"/>
            <a:ext cx="9739313" cy="550783"/>
          </a:xfrm>
          <a:prstGeom prst="rect">
            <a:avLst/>
          </a:prstGeom>
          <a:noFill/>
          <a:ln/>
        </p:spPr>
        <p:txBody>
          <a:bodyPr wrap="none" lIns="0" tIns="0" rIns="0" bIns="0" rtlCol="0" anchor="t"/>
          <a:lstStyle/>
          <a:p>
            <a:pPr marL="0" indent="0" algn="l">
              <a:lnSpc>
                <a:spcPts val="4300"/>
              </a:lnSpc>
              <a:buNone/>
            </a:pPr>
            <a:r>
              <a:rPr lang="en-US" sz="3450" dirty="0">
                <a:solidFill>
                  <a:srgbClr val="163FE4"/>
                </a:solidFill>
                <a:latin typeface="Kanit Light" pitchFamily="34" charset="0"/>
                <a:ea typeface="Kanit Light" pitchFamily="34" charset="-122"/>
                <a:cs typeface="Kanit Light" pitchFamily="34" charset="-120"/>
              </a:rPr>
              <a:t>Deployment: From Model to Real-Time Predictions</a:t>
            </a:r>
            <a:endParaRPr lang="en-US" sz="3450" dirty="0"/>
          </a:p>
        </p:txBody>
      </p:sp>
      <p:sp>
        <p:nvSpPr>
          <p:cNvPr id="3" name="Shape 1"/>
          <p:cNvSpPr/>
          <p:nvPr/>
        </p:nvSpPr>
        <p:spPr>
          <a:xfrm>
            <a:off x="489942" y="1299686"/>
            <a:ext cx="9502497" cy="6903006"/>
          </a:xfrm>
          <a:prstGeom prst="roundRect">
            <a:avLst>
              <a:gd name="adj" fmla="val 1838"/>
            </a:avLst>
          </a:prstGeom>
          <a:solidFill>
            <a:srgbClr val="437066"/>
          </a:solidFill>
          <a:ln/>
        </p:spPr>
      </p:sp>
      <p:pic>
        <p:nvPicPr>
          <p:cNvPr id="4" name="Image 0" descr="preencoded.png"/>
          <p:cNvPicPr>
            <a:picLocks noChangeAspect="1"/>
          </p:cNvPicPr>
          <p:nvPr/>
        </p:nvPicPr>
        <p:blipFill>
          <a:blip r:embed="rId3"/>
          <a:stretch>
            <a:fillRect/>
          </a:stretch>
        </p:blipFill>
        <p:spPr>
          <a:xfrm>
            <a:off x="3258383" y="1468517"/>
            <a:ext cx="3965615" cy="2643783"/>
          </a:xfrm>
          <a:prstGeom prst="rect">
            <a:avLst/>
          </a:prstGeom>
        </p:spPr>
      </p:pic>
      <p:pic>
        <p:nvPicPr>
          <p:cNvPr id="5" name="Image 1" descr="preencoded.png"/>
          <p:cNvPicPr>
            <a:picLocks noChangeAspect="1"/>
          </p:cNvPicPr>
          <p:nvPr/>
        </p:nvPicPr>
        <p:blipFill>
          <a:blip r:embed="rId4"/>
          <a:stretch>
            <a:fillRect/>
          </a:stretch>
        </p:blipFill>
        <p:spPr>
          <a:xfrm>
            <a:off x="666155" y="4479369"/>
            <a:ext cx="9150072" cy="3525083"/>
          </a:xfrm>
          <a:prstGeom prst="rect">
            <a:avLst/>
          </a:prstGeom>
        </p:spPr>
      </p:pic>
      <p:sp>
        <p:nvSpPr>
          <p:cNvPr id="6" name="Shape 2"/>
          <p:cNvSpPr/>
          <p:nvPr/>
        </p:nvSpPr>
        <p:spPr>
          <a:xfrm>
            <a:off x="10176272" y="1299686"/>
            <a:ext cx="3971806" cy="6903006"/>
          </a:xfrm>
          <a:prstGeom prst="roundRect">
            <a:avLst>
              <a:gd name="adj" fmla="val 3195"/>
            </a:avLst>
          </a:prstGeom>
          <a:solidFill>
            <a:srgbClr val="437066"/>
          </a:solidFill>
          <a:ln/>
        </p:spPr>
      </p:sp>
      <p:sp>
        <p:nvSpPr>
          <p:cNvPr id="7" name="Text 3"/>
          <p:cNvSpPr/>
          <p:nvPr/>
        </p:nvSpPr>
        <p:spPr>
          <a:xfrm>
            <a:off x="10352484" y="1458278"/>
            <a:ext cx="3619381" cy="676513"/>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FFFFFF"/>
                </a:solidFill>
                <a:latin typeface="Martel Sans" pitchFamily="34" charset="0"/>
                <a:ea typeface="Martel Sans" pitchFamily="34" charset="-122"/>
                <a:cs typeface="Martel Sans" pitchFamily="34" charset="-120"/>
              </a:rPr>
              <a:t>Interactive Interface:</a:t>
            </a:r>
            <a:r>
              <a:rPr lang="en-US" sz="1350" dirty="0">
                <a:solidFill>
                  <a:srgbClr val="FFFFFF"/>
                </a:solidFill>
                <a:latin typeface="Martel Sans" pitchFamily="34" charset="0"/>
                <a:ea typeface="Martel Sans" pitchFamily="34" charset="-122"/>
                <a:cs typeface="Martel Sans" pitchFamily="34" charset="-120"/>
              </a:rPr>
              <a:t> Users can select specific dates and store IDs to get instant sales predictions.</a:t>
            </a:r>
            <a:endParaRPr lang="en-US" sz="1350" dirty="0"/>
          </a:p>
        </p:txBody>
      </p:sp>
      <p:sp>
        <p:nvSpPr>
          <p:cNvPr id="8" name="Text 4"/>
          <p:cNvSpPr/>
          <p:nvPr/>
        </p:nvSpPr>
        <p:spPr>
          <a:xfrm>
            <a:off x="10352484" y="2196465"/>
            <a:ext cx="3619381" cy="676513"/>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FFFFFF"/>
                </a:solidFill>
                <a:latin typeface="Martel Sans" pitchFamily="34" charset="0"/>
                <a:ea typeface="Martel Sans" pitchFamily="34" charset="-122"/>
                <a:cs typeface="Martel Sans" pitchFamily="34" charset="-120"/>
              </a:rPr>
              <a:t>Trained Model Loading:</a:t>
            </a:r>
            <a:r>
              <a:rPr lang="en-US" sz="1350" dirty="0">
                <a:solidFill>
                  <a:srgbClr val="FFFFFF"/>
                </a:solidFill>
                <a:latin typeface="Martel Sans" pitchFamily="34" charset="0"/>
                <a:ea typeface="Martel Sans" pitchFamily="34" charset="-122"/>
                <a:cs typeface="Martel Sans" pitchFamily="34" charset="-120"/>
              </a:rPr>
              <a:t> The application efficiently loads the pre-trained XGBoost model, ensuring quick response times.</a:t>
            </a:r>
            <a:endParaRPr lang="en-US" sz="1350" dirty="0"/>
          </a:p>
        </p:txBody>
      </p:sp>
      <p:sp>
        <p:nvSpPr>
          <p:cNvPr id="9" name="Text 5"/>
          <p:cNvSpPr/>
          <p:nvPr/>
        </p:nvSpPr>
        <p:spPr>
          <a:xfrm>
            <a:off x="10352484" y="2934653"/>
            <a:ext cx="3619381" cy="676513"/>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FFFFFF"/>
                </a:solidFill>
                <a:latin typeface="Martel Sans" pitchFamily="34" charset="0"/>
                <a:ea typeface="Martel Sans" pitchFamily="34" charset="-122"/>
                <a:cs typeface="Martel Sans" pitchFamily="34" charset="-120"/>
              </a:rPr>
              <a:t>Real-time Forecasts:</a:t>
            </a:r>
            <a:r>
              <a:rPr lang="en-US" sz="1350" dirty="0">
                <a:solidFill>
                  <a:srgbClr val="FFFFFF"/>
                </a:solidFill>
                <a:latin typeface="Martel Sans" pitchFamily="34" charset="0"/>
                <a:ea typeface="Martel Sans" pitchFamily="34" charset="-122"/>
                <a:cs typeface="Martel Sans" pitchFamily="34" charset="-120"/>
              </a:rPr>
              <a:t> Provides immediate insights into projected sales, supporting dynamic decision-making for inventory, staffing, and promotions.</a:t>
            </a:r>
            <a:endParaRPr lang="en-US" sz="1350" dirty="0"/>
          </a:p>
        </p:txBody>
      </p:sp>
      <p:pic>
        <p:nvPicPr>
          <p:cNvPr id="10" name="Image 2" descr="preencoded.png"/>
          <p:cNvPicPr>
            <a:picLocks noChangeAspect="1"/>
          </p:cNvPicPr>
          <p:nvPr/>
        </p:nvPicPr>
        <p:blipFill>
          <a:blip r:embed="rId5"/>
          <a:stretch>
            <a:fillRect/>
          </a:stretch>
        </p:blipFill>
        <p:spPr>
          <a:xfrm>
            <a:off x="10352484" y="3809405"/>
            <a:ext cx="3619381" cy="3619381"/>
          </a:xfrm>
          <a:prstGeom prst="rect">
            <a:avLst/>
          </a:prstGeom>
        </p:spPr>
      </p:pic>
      <p:sp>
        <p:nvSpPr>
          <p:cNvPr id="11" name="Flowchart: Terminator 10">
            <a:extLst>
              <a:ext uri="{FF2B5EF4-FFF2-40B4-BE49-F238E27FC236}">
                <a16:creationId xmlns:a16="http://schemas.microsoft.com/office/drawing/2014/main" id="{8673632C-6DC3-5557-F07D-91C79CB7F773}"/>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61336"/>
            <a:ext cx="12534781" cy="708779"/>
          </a:xfrm>
          <a:prstGeom prst="rect">
            <a:avLst/>
          </a:prstGeom>
          <a:noFill/>
          <a:ln/>
        </p:spPr>
        <p:txBody>
          <a:bodyPr wrap="none" lIns="0" tIns="0" rIns="0" bIns="0" rtlCol="0" anchor="t"/>
          <a:lstStyle/>
          <a:p>
            <a:pPr marL="0" indent="0" algn="l">
              <a:lnSpc>
                <a:spcPts val="5550"/>
              </a:lnSpc>
              <a:buNone/>
            </a:pPr>
            <a:r>
              <a:rPr lang="en-US" sz="4450" dirty="0">
                <a:solidFill>
                  <a:srgbClr val="163FE4"/>
                </a:solidFill>
                <a:latin typeface="Kanit Light" pitchFamily="34" charset="0"/>
                <a:ea typeface="Kanit Light" pitchFamily="34" charset="-122"/>
                <a:cs typeface="Kanit Light" pitchFamily="34" charset="-120"/>
              </a:rPr>
              <a:t>Deployment: From Model to Real-Time Predictions</a:t>
            </a:r>
            <a:endParaRPr lang="en-US" sz="4450" dirty="0"/>
          </a:p>
        </p:txBody>
      </p:sp>
      <p:sp>
        <p:nvSpPr>
          <p:cNvPr id="3" name="Text 1"/>
          <p:cNvSpPr/>
          <p:nvPr/>
        </p:nvSpPr>
        <p:spPr>
          <a:xfrm>
            <a:off x="793790" y="232374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To make the forecasting solution accessible and actionable for Rossmann management, we developed an intuitive web application using </a:t>
            </a:r>
            <a:r>
              <a:rPr lang="en-US" sz="1750" b="1" dirty="0">
                <a:solidFill>
                  <a:srgbClr val="437066"/>
                </a:solidFill>
                <a:latin typeface="Martel Sans" pitchFamily="34" charset="0"/>
                <a:ea typeface="Martel Sans" pitchFamily="34" charset="-122"/>
                <a:cs typeface="Martel Sans" pitchFamily="34" charset="-120"/>
              </a:rPr>
              <a:t>Stream lit</a:t>
            </a:r>
            <a:r>
              <a:rPr lang="en-US" sz="1750" dirty="0">
                <a:solidFill>
                  <a:srgbClr val="2C3249"/>
                </a:solidFill>
                <a:latin typeface="Martel Sans" pitchFamily="34" charset="0"/>
                <a:ea typeface="Martel Sans" pitchFamily="34" charset="-122"/>
                <a:cs typeface="Martel Sans" pitchFamily="34" charset="-120"/>
              </a:rPr>
              <a:t>.</a:t>
            </a:r>
            <a:endParaRPr lang="en-US" sz="1750" dirty="0"/>
          </a:p>
        </p:txBody>
      </p:sp>
      <p:pic>
        <p:nvPicPr>
          <p:cNvPr id="4" name="Image 0" descr="preencoded.png"/>
          <p:cNvPicPr>
            <a:picLocks noChangeAspect="1"/>
          </p:cNvPicPr>
          <p:nvPr/>
        </p:nvPicPr>
        <p:blipFill>
          <a:blip r:embed="rId3"/>
          <a:stretch>
            <a:fillRect/>
          </a:stretch>
        </p:blipFill>
        <p:spPr>
          <a:xfrm>
            <a:off x="801410" y="3450669"/>
            <a:ext cx="5052417" cy="3402330"/>
          </a:xfrm>
          <a:prstGeom prst="rect">
            <a:avLst/>
          </a:prstGeom>
        </p:spPr>
      </p:pic>
      <p:pic>
        <p:nvPicPr>
          <p:cNvPr id="5" name="Image 1" descr="preencoded.png"/>
          <p:cNvPicPr>
            <a:picLocks noChangeAspect="1"/>
          </p:cNvPicPr>
          <p:nvPr/>
        </p:nvPicPr>
        <p:blipFill>
          <a:blip r:embed="rId3"/>
          <a:stretch>
            <a:fillRect/>
          </a:stretch>
        </p:blipFill>
        <p:spPr>
          <a:xfrm>
            <a:off x="6035278" y="3450669"/>
            <a:ext cx="5052417" cy="3402330"/>
          </a:xfrm>
          <a:prstGeom prst="rect">
            <a:avLst/>
          </a:prstGeom>
        </p:spPr>
      </p:pic>
      <p:sp>
        <p:nvSpPr>
          <p:cNvPr id="6" name="Flowchart: Terminator 5">
            <a:extLst>
              <a:ext uri="{FF2B5EF4-FFF2-40B4-BE49-F238E27FC236}">
                <a16:creationId xmlns:a16="http://schemas.microsoft.com/office/drawing/2014/main" id="{2CD25D9E-B081-B1DE-CB05-1ECEABF62C22}"/>
              </a:ext>
            </a:extLst>
          </p:cNvPr>
          <p:cNvSpPr/>
          <p:nvPr/>
        </p:nvSpPr>
        <p:spPr>
          <a:xfrm>
            <a:off x="12768146" y="7781806"/>
            <a:ext cx="1862254" cy="369734"/>
          </a:xfrm>
          <a:prstGeom prst="flowChartTermina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1161</Words>
  <Application>Microsoft Office PowerPoint</Application>
  <PresentationFormat>Custom</PresentationFormat>
  <Paragraphs>96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Kanit Light</vt:lpstr>
      <vt:lpstr>Martel Sans</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DEEPA</dc:creator>
  <cp:lastModifiedBy>deepika.pathak16@outlook.com</cp:lastModifiedBy>
  <cp:revision>2</cp:revision>
  <dcterms:created xsi:type="dcterms:W3CDTF">2025-08-20T20:57:25Z</dcterms:created>
  <dcterms:modified xsi:type="dcterms:W3CDTF">2025-08-20T21:01:32Z</dcterms:modified>
</cp:coreProperties>
</file>